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73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4" r:id="rId20"/>
    <p:sldId id="275" r:id="rId21"/>
  </p:sldIdLst>
  <p:sldSz cx="12192000" cy="6858000"/>
  <p:notesSz cx="6858000" cy="91995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CFFAE9A-C10A-4AD6-89FF-4C7F462A8478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BA66946-5697-4E20-89E2-7EF3C32CE06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044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FAE9A-C10A-4AD6-89FF-4C7F462A8478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6946-5697-4E20-89E2-7EF3C32CE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120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FAE9A-C10A-4AD6-89FF-4C7F462A8478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6946-5697-4E20-89E2-7EF3C32CE06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545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FAE9A-C10A-4AD6-89FF-4C7F462A8478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6946-5697-4E20-89E2-7EF3C32CE06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945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FAE9A-C10A-4AD6-89FF-4C7F462A8478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6946-5697-4E20-89E2-7EF3C32CE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12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FAE9A-C10A-4AD6-89FF-4C7F462A8478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6946-5697-4E20-89E2-7EF3C32CE06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662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FAE9A-C10A-4AD6-89FF-4C7F462A8478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6946-5697-4E20-89E2-7EF3C32CE06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2547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FAE9A-C10A-4AD6-89FF-4C7F462A8478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6946-5697-4E20-89E2-7EF3C32CE06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329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FAE9A-C10A-4AD6-89FF-4C7F462A8478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6946-5697-4E20-89E2-7EF3C32CE06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890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FAE9A-C10A-4AD6-89FF-4C7F462A8478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6946-5697-4E20-89E2-7EF3C32CE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92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FAE9A-C10A-4AD6-89FF-4C7F462A8478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6946-5697-4E20-89E2-7EF3C32CE06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804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FAE9A-C10A-4AD6-89FF-4C7F462A8478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6946-5697-4E20-89E2-7EF3C32CE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12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FAE9A-C10A-4AD6-89FF-4C7F462A8478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6946-5697-4E20-89E2-7EF3C32CE06B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109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FAE9A-C10A-4AD6-89FF-4C7F462A8478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6946-5697-4E20-89E2-7EF3C32CE06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33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FAE9A-C10A-4AD6-89FF-4C7F462A8478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6946-5697-4E20-89E2-7EF3C32CE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9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FAE9A-C10A-4AD6-89FF-4C7F462A8478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6946-5697-4E20-89E2-7EF3C32CE06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339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FAE9A-C10A-4AD6-89FF-4C7F462A8478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6946-5697-4E20-89E2-7EF3C32CE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23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CFFAE9A-C10A-4AD6-89FF-4C7F462A8478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BA66946-5697-4E20-89E2-7EF3C32CE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18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¿</a:t>
            </a:r>
            <a:r>
              <a:rPr lang="en-US" dirty="0" err="1"/>
              <a:t>Por</a:t>
            </a:r>
            <a:r>
              <a:rPr lang="en-US" dirty="0"/>
              <a:t> o Para?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113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Para, PRODDS</a:t>
            </a:r>
            <a:br>
              <a:rPr lang="en-US" dirty="0"/>
            </a:br>
            <a:r>
              <a:rPr lang="en-US" dirty="0"/>
              <a:t>S=____________________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standard is what is considered “normal”</a:t>
            </a:r>
          </a:p>
          <a:p>
            <a:r>
              <a:rPr lang="en-US" dirty="0"/>
              <a:t>Use para to imply that something is straying from the norm or standard</a:t>
            </a:r>
          </a:p>
          <a:p>
            <a:r>
              <a:rPr lang="en-US" dirty="0"/>
              <a:t>Su </a:t>
            </a:r>
            <a:r>
              <a:rPr lang="en-US" dirty="0" err="1"/>
              <a:t>hijo</a:t>
            </a:r>
            <a:r>
              <a:rPr lang="en-US" dirty="0"/>
              <a:t> </a:t>
            </a:r>
            <a:r>
              <a:rPr lang="en-US" dirty="0" err="1"/>
              <a:t>habla</a:t>
            </a:r>
            <a:r>
              <a:rPr lang="en-US" dirty="0"/>
              <a:t> my </a:t>
            </a:r>
            <a:r>
              <a:rPr lang="en-US" dirty="0" err="1"/>
              <a:t>bien</a:t>
            </a:r>
            <a:r>
              <a:rPr lang="en-US" dirty="0"/>
              <a:t> para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edad</a:t>
            </a:r>
            <a:r>
              <a:rPr lang="en-US" dirty="0"/>
              <a:t>. His son speaks very well for his age.</a:t>
            </a:r>
          </a:p>
          <a:p>
            <a:r>
              <a:rPr lang="en-US" dirty="0"/>
              <a:t>Para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extranjera</a:t>
            </a:r>
            <a:r>
              <a:rPr lang="en-US" dirty="0"/>
              <a:t>, </a:t>
            </a:r>
            <a:r>
              <a:rPr lang="en-US" dirty="0" err="1"/>
              <a:t>ella</a:t>
            </a:r>
            <a:r>
              <a:rPr lang="en-US" dirty="0"/>
              <a:t> </a:t>
            </a:r>
            <a:r>
              <a:rPr lang="en-US" dirty="0" err="1"/>
              <a:t>habla</a:t>
            </a:r>
            <a:r>
              <a:rPr lang="en-US" dirty="0"/>
              <a:t> </a:t>
            </a:r>
            <a:r>
              <a:rPr lang="en-US" dirty="0" err="1"/>
              <a:t>inglés</a:t>
            </a:r>
            <a:r>
              <a:rPr lang="en-US" dirty="0"/>
              <a:t> </a:t>
            </a:r>
            <a:r>
              <a:rPr lang="en-US" dirty="0" err="1"/>
              <a:t>bien</a:t>
            </a:r>
            <a:r>
              <a:rPr lang="en-US" dirty="0"/>
              <a:t>. For a foreigner, she speaks English well.</a:t>
            </a:r>
          </a:p>
        </p:txBody>
      </p:sp>
    </p:spTree>
    <p:extLst>
      <p:ext uri="{BB962C8B-B14F-4D97-AF65-F5344CB8AC3E}">
        <p14:creationId xmlns:p14="http://schemas.microsoft.com/office/powerpoint/2010/main" val="406044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Por</a:t>
            </a:r>
            <a:r>
              <a:rPr lang="en-US" dirty="0"/>
              <a:t>, DEEMMMS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Use the acronym DEEMMMS</a:t>
            </a:r>
          </a:p>
          <a:p>
            <a:r>
              <a:rPr lang="en-US" dirty="0">
                <a:solidFill>
                  <a:srgbClr val="0070C0"/>
                </a:solidFill>
              </a:rPr>
              <a:t>D</a:t>
            </a:r>
            <a:r>
              <a:rPr lang="en-US" dirty="0"/>
              <a:t>___________________________</a:t>
            </a:r>
          </a:p>
          <a:p>
            <a:r>
              <a:rPr lang="en-US" dirty="0">
                <a:solidFill>
                  <a:srgbClr val="0070C0"/>
                </a:solidFill>
              </a:rPr>
              <a:t>E</a:t>
            </a:r>
            <a:r>
              <a:rPr lang="en-US" dirty="0"/>
              <a:t>___________________________</a:t>
            </a:r>
          </a:p>
          <a:p>
            <a:r>
              <a:rPr lang="en-US" dirty="0">
                <a:solidFill>
                  <a:srgbClr val="0070C0"/>
                </a:solidFill>
              </a:rPr>
              <a:t>E</a:t>
            </a:r>
            <a:r>
              <a:rPr lang="en-US" dirty="0"/>
              <a:t>___________________________</a:t>
            </a:r>
          </a:p>
          <a:p>
            <a:r>
              <a:rPr lang="en-US" dirty="0">
                <a:solidFill>
                  <a:srgbClr val="0070C0"/>
                </a:solidFill>
              </a:rPr>
              <a:t>M</a:t>
            </a:r>
            <a:r>
              <a:rPr lang="en-US" dirty="0"/>
              <a:t>___________________________</a:t>
            </a:r>
          </a:p>
          <a:p>
            <a:r>
              <a:rPr lang="en-US" dirty="0">
                <a:solidFill>
                  <a:srgbClr val="0070C0"/>
                </a:solidFill>
              </a:rPr>
              <a:t>M</a:t>
            </a:r>
            <a:r>
              <a:rPr lang="en-US" dirty="0"/>
              <a:t>___________________________</a:t>
            </a:r>
          </a:p>
          <a:p>
            <a:r>
              <a:rPr lang="en-US" dirty="0">
                <a:solidFill>
                  <a:srgbClr val="0070C0"/>
                </a:solidFill>
              </a:rPr>
              <a:t>M</a:t>
            </a:r>
            <a:r>
              <a:rPr lang="en-US" dirty="0"/>
              <a:t>___________________________</a:t>
            </a:r>
          </a:p>
          <a:p>
            <a:r>
              <a:rPr lang="en-US" dirty="0">
                <a:solidFill>
                  <a:srgbClr val="0070C0"/>
                </a:solidFill>
              </a:rPr>
              <a:t>S</a:t>
            </a:r>
            <a:r>
              <a:rPr lang="en-US" dirty="0"/>
              <a:t>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565130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Por</a:t>
            </a:r>
            <a:r>
              <a:rPr lang="en-US" dirty="0"/>
              <a:t>, DEEMMMS</a:t>
            </a:r>
            <a:br>
              <a:rPr lang="en-US" dirty="0"/>
            </a:br>
            <a:r>
              <a:rPr lang="en-US" dirty="0"/>
              <a:t>D=_______________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Used to express the duration of time, or length of time that something lasts.</a:t>
            </a:r>
          </a:p>
          <a:p>
            <a:r>
              <a:rPr lang="en-US" sz="3600" dirty="0" err="1"/>
              <a:t>Vivimos</a:t>
            </a:r>
            <a:r>
              <a:rPr lang="en-US" sz="3600" dirty="0"/>
              <a:t> </a:t>
            </a:r>
            <a:r>
              <a:rPr lang="en-US" sz="3600" dirty="0" err="1"/>
              <a:t>en</a:t>
            </a:r>
            <a:r>
              <a:rPr lang="en-US" sz="3600" dirty="0"/>
              <a:t> Puerto Rico </a:t>
            </a:r>
            <a:r>
              <a:rPr lang="en-US" sz="3600" dirty="0" err="1"/>
              <a:t>por</a:t>
            </a:r>
            <a:r>
              <a:rPr lang="en-US" sz="3600" dirty="0"/>
              <a:t> dos </a:t>
            </a:r>
            <a:r>
              <a:rPr lang="en-US" sz="3600" dirty="0" err="1"/>
              <a:t>años</a:t>
            </a:r>
            <a:r>
              <a:rPr lang="en-US" sz="3600" dirty="0"/>
              <a:t>. We lived in Puerto Rico for 2 years.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170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Por</a:t>
            </a:r>
            <a:r>
              <a:rPr lang="en-US" dirty="0"/>
              <a:t>, DEEMMMS</a:t>
            </a:r>
            <a:br>
              <a:rPr lang="en-US" dirty="0"/>
            </a:br>
            <a:r>
              <a:rPr lang="en-US" dirty="0"/>
              <a:t>E=_________________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Recipient of an emotion is expressed with </a:t>
            </a:r>
            <a:r>
              <a:rPr lang="en-US" sz="4000" dirty="0" err="1"/>
              <a:t>por</a:t>
            </a:r>
            <a:endParaRPr lang="en-US" sz="4000" dirty="0"/>
          </a:p>
          <a:p>
            <a:r>
              <a:rPr lang="en-US" sz="4000" dirty="0"/>
              <a:t>Para is used for the recipient of everything other than emotions</a:t>
            </a:r>
          </a:p>
          <a:p>
            <a:r>
              <a:rPr lang="en-US" sz="4000" dirty="0"/>
              <a:t>Su </a:t>
            </a:r>
            <a:r>
              <a:rPr lang="en-US" sz="4000" dirty="0" err="1"/>
              <a:t>amor</a:t>
            </a:r>
            <a:r>
              <a:rPr lang="en-US" sz="4000" dirty="0"/>
              <a:t> no </a:t>
            </a:r>
            <a:r>
              <a:rPr lang="en-US" sz="4000" dirty="0" err="1"/>
              <a:t>es</a:t>
            </a:r>
            <a:r>
              <a:rPr lang="en-US" sz="4000" dirty="0"/>
              <a:t> </a:t>
            </a:r>
            <a:r>
              <a:rPr lang="en-US" sz="4000" dirty="0" err="1"/>
              <a:t>por</a:t>
            </a:r>
            <a:r>
              <a:rPr lang="en-US" sz="4000" dirty="0"/>
              <a:t> mi. His love is not for me.</a:t>
            </a:r>
          </a:p>
        </p:txBody>
      </p:sp>
    </p:spTree>
    <p:extLst>
      <p:ext uri="{BB962C8B-B14F-4D97-AF65-F5344CB8AC3E}">
        <p14:creationId xmlns:p14="http://schemas.microsoft.com/office/powerpoint/2010/main" val="1602772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Por</a:t>
            </a:r>
            <a:r>
              <a:rPr lang="en-US" dirty="0"/>
              <a:t>, DEEMMMS</a:t>
            </a:r>
            <a:br>
              <a:rPr lang="en-US" dirty="0"/>
            </a:br>
            <a:r>
              <a:rPr lang="en-US" dirty="0"/>
              <a:t>E=________________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51363"/>
          </a:xfrm>
        </p:spPr>
        <p:txBody>
          <a:bodyPr>
            <a:normAutofit/>
          </a:bodyPr>
          <a:lstStyle/>
          <a:p>
            <a:r>
              <a:rPr lang="en-US" dirty="0"/>
              <a:t>Used when one thing is exchanged for another, exchanging money for something is an example</a:t>
            </a:r>
          </a:p>
          <a:p>
            <a:r>
              <a:rPr lang="en-US" dirty="0"/>
              <a:t>Talia </a:t>
            </a:r>
            <a:r>
              <a:rPr lang="en-US" dirty="0" err="1"/>
              <a:t>pagó</a:t>
            </a:r>
            <a:r>
              <a:rPr lang="en-US" dirty="0"/>
              <a:t> </a:t>
            </a:r>
            <a:r>
              <a:rPr lang="en-US" dirty="0" err="1"/>
              <a:t>veinte</a:t>
            </a:r>
            <a:r>
              <a:rPr lang="en-US" dirty="0"/>
              <a:t> </a:t>
            </a:r>
            <a:r>
              <a:rPr lang="en-US" dirty="0" err="1"/>
              <a:t>dólares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zapatos</a:t>
            </a:r>
            <a:r>
              <a:rPr lang="en-US" dirty="0"/>
              <a:t>. Talia paid twenty dollars for the shoes.</a:t>
            </a:r>
          </a:p>
          <a:p>
            <a:r>
              <a:rPr lang="en-US" dirty="0" err="1"/>
              <a:t>Quiero</a:t>
            </a:r>
            <a:r>
              <a:rPr lang="en-US" dirty="0"/>
              <a:t> </a:t>
            </a:r>
            <a:r>
              <a:rPr lang="en-US" dirty="0" err="1"/>
              <a:t>darte</a:t>
            </a:r>
            <a:r>
              <a:rPr lang="en-US" dirty="0"/>
              <a:t> mi </a:t>
            </a:r>
            <a:r>
              <a:rPr lang="en-US" dirty="0" err="1"/>
              <a:t>coche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coche</a:t>
            </a:r>
            <a:r>
              <a:rPr lang="en-US" dirty="0"/>
              <a:t>. I want to give you my car for your car.</a:t>
            </a:r>
          </a:p>
          <a:p>
            <a:r>
              <a:rPr lang="en-US" dirty="0"/>
              <a:t>When you thank someone, you are exchanging your words of gratitude for something that has been done for you or given to you.</a:t>
            </a:r>
          </a:p>
          <a:p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doy</a:t>
            </a:r>
            <a:r>
              <a:rPr lang="en-US" dirty="0"/>
              <a:t> las gracias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ayuda</a:t>
            </a:r>
            <a:r>
              <a:rPr lang="en-US" dirty="0"/>
              <a:t>. I give you thanks for your help. </a:t>
            </a:r>
          </a:p>
        </p:txBody>
      </p:sp>
    </p:spTree>
    <p:extLst>
      <p:ext uri="{BB962C8B-B14F-4D97-AF65-F5344CB8AC3E}">
        <p14:creationId xmlns:p14="http://schemas.microsoft.com/office/powerpoint/2010/main" val="808051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Por</a:t>
            </a:r>
            <a:r>
              <a:rPr lang="en-US" dirty="0"/>
              <a:t>, DEEMMMS</a:t>
            </a:r>
            <a:br>
              <a:rPr lang="en-US" dirty="0"/>
            </a:br>
            <a:r>
              <a:rPr lang="en-US" dirty="0"/>
              <a:t>M=___________________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Equivalent to the English expression “due to”</a:t>
            </a:r>
          </a:p>
          <a:p>
            <a:r>
              <a:rPr lang="en-US" dirty="0"/>
              <a:t>Motivation is the cause behind it rather than the goal in front of it.</a:t>
            </a:r>
          </a:p>
          <a:p>
            <a:r>
              <a:rPr lang="en-US" dirty="0" err="1"/>
              <a:t>Tengo</a:t>
            </a:r>
            <a:r>
              <a:rPr lang="en-US" dirty="0"/>
              <a:t> </a:t>
            </a:r>
            <a:r>
              <a:rPr lang="en-US" dirty="0" err="1"/>
              <a:t>muchas</a:t>
            </a:r>
            <a:r>
              <a:rPr lang="en-US" dirty="0"/>
              <a:t> </a:t>
            </a:r>
            <a:r>
              <a:rPr lang="en-US" dirty="0" err="1"/>
              <a:t>muestras</a:t>
            </a:r>
            <a:r>
              <a:rPr lang="en-US" dirty="0"/>
              <a:t> de </a:t>
            </a:r>
            <a:r>
              <a:rPr lang="en-US" dirty="0" err="1"/>
              <a:t>champú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el </a:t>
            </a:r>
            <a:r>
              <a:rPr lang="en-US" dirty="0" err="1"/>
              <a:t>viaje</a:t>
            </a:r>
            <a:r>
              <a:rPr lang="en-US" dirty="0"/>
              <a:t> de </a:t>
            </a:r>
            <a:r>
              <a:rPr lang="en-US" dirty="0" err="1"/>
              <a:t>negocios</a:t>
            </a:r>
            <a:r>
              <a:rPr lang="en-US" dirty="0"/>
              <a:t>. I have many samples of shampoo due to the business trip.</a:t>
            </a:r>
          </a:p>
          <a:p>
            <a:r>
              <a:rPr lang="en-US" dirty="0" err="1"/>
              <a:t>Tengo</a:t>
            </a:r>
            <a:r>
              <a:rPr lang="en-US" dirty="0"/>
              <a:t> </a:t>
            </a:r>
            <a:r>
              <a:rPr lang="en-US" dirty="0" err="1"/>
              <a:t>muchas</a:t>
            </a:r>
            <a:r>
              <a:rPr lang="en-US" dirty="0"/>
              <a:t> </a:t>
            </a:r>
            <a:r>
              <a:rPr lang="en-US" dirty="0" err="1"/>
              <a:t>muestras</a:t>
            </a:r>
            <a:r>
              <a:rPr lang="en-US" dirty="0"/>
              <a:t> de </a:t>
            </a:r>
            <a:r>
              <a:rPr lang="en-US" dirty="0" err="1"/>
              <a:t>champú</a:t>
            </a:r>
            <a:r>
              <a:rPr lang="en-US" dirty="0"/>
              <a:t> para el </a:t>
            </a:r>
            <a:r>
              <a:rPr lang="en-US" dirty="0" err="1"/>
              <a:t>viaje</a:t>
            </a:r>
            <a:r>
              <a:rPr lang="en-US" dirty="0"/>
              <a:t>. I have many samples of shampoo for the trip.</a:t>
            </a:r>
          </a:p>
        </p:txBody>
      </p:sp>
    </p:spTree>
    <p:extLst>
      <p:ext uri="{BB962C8B-B14F-4D97-AF65-F5344CB8AC3E}">
        <p14:creationId xmlns:p14="http://schemas.microsoft.com/office/powerpoint/2010/main" val="1735727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Por</a:t>
            </a:r>
            <a:r>
              <a:rPr lang="en-US" dirty="0"/>
              <a:t>, DEEMMMS</a:t>
            </a:r>
            <a:br>
              <a:rPr lang="en-US" dirty="0"/>
            </a:br>
            <a:r>
              <a:rPr lang="en-US" dirty="0"/>
              <a:t>M=_____________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75345"/>
            <a:ext cx="9601196" cy="3814619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Indicates a means of communication or transportation</a:t>
            </a:r>
          </a:p>
          <a:p>
            <a:r>
              <a:rPr lang="en-US" dirty="0" err="1"/>
              <a:t>Por</a:t>
            </a:r>
            <a:r>
              <a:rPr lang="en-US" dirty="0"/>
              <a:t> autobus</a:t>
            </a:r>
          </a:p>
          <a:p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avión</a:t>
            </a:r>
            <a:endParaRPr lang="en-US" dirty="0"/>
          </a:p>
          <a:p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barco</a:t>
            </a:r>
            <a:endParaRPr lang="en-US" dirty="0"/>
          </a:p>
          <a:p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computadora</a:t>
            </a:r>
            <a:endParaRPr lang="en-US" dirty="0"/>
          </a:p>
          <a:p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correo</a:t>
            </a:r>
            <a:endParaRPr lang="en-US" dirty="0"/>
          </a:p>
          <a:p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correo</a:t>
            </a:r>
            <a:r>
              <a:rPr lang="en-US" dirty="0"/>
              <a:t> </a:t>
            </a:r>
            <a:r>
              <a:rPr lang="en-US" dirty="0" err="1"/>
              <a:t>electrónico</a:t>
            </a:r>
            <a:endParaRPr lang="en-US" dirty="0"/>
          </a:p>
          <a:p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escrito</a:t>
            </a:r>
            <a:endParaRPr lang="en-US" dirty="0"/>
          </a:p>
          <a:p>
            <a:r>
              <a:rPr lang="en-US" dirty="0" err="1"/>
              <a:t>Por</a:t>
            </a:r>
            <a:r>
              <a:rPr lang="en-US" dirty="0"/>
              <a:t> fax</a:t>
            </a:r>
          </a:p>
          <a:p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tren</a:t>
            </a:r>
            <a:endParaRPr lang="en-US" dirty="0"/>
          </a:p>
          <a:p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medio</a:t>
            </a:r>
            <a:r>
              <a:rPr lang="en-US" dirty="0"/>
              <a:t> de</a:t>
            </a:r>
          </a:p>
          <a:p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teléfono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720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Por</a:t>
            </a:r>
            <a:r>
              <a:rPr lang="en-US" dirty="0"/>
              <a:t>, DEEMMMS</a:t>
            </a:r>
            <a:br>
              <a:rPr lang="en-US" dirty="0"/>
            </a:br>
            <a:r>
              <a:rPr lang="en-US" dirty="0"/>
              <a:t>M=____________________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4004289"/>
          </a:xfrm>
        </p:spPr>
        <p:txBody>
          <a:bodyPr>
            <a:normAutofit/>
          </a:bodyPr>
          <a:lstStyle/>
          <a:p>
            <a:r>
              <a:rPr lang="en-US" sz="3200" dirty="0"/>
              <a:t>Indicates movement within an area</a:t>
            </a:r>
          </a:p>
          <a:p>
            <a:r>
              <a:rPr lang="en-US" sz="3200" dirty="0"/>
              <a:t>“through, along, by”</a:t>
            </a:r>
          </a:p>
          <a:p>
            <a:r>
              <a:rPr lang="en-US" sz="3200" dirty="0" err="1"/>
              <a:t>Caminamos</a:t>
            </a:r>
            <a:r>
              <a:rPr lang="en-US" sz="3200" dirty="0"/>
              <a:t> </a:t>
            </a:r>
            <a:r>
              <a:rPr lang="en-US" sz="3200" dirty="0" err="1"/>
              <a:t>por</a:t>
            </a:r>
            <a:r>
              <a:rPr lang="en-US" sz="3200" dirty="0"/>
              <a:t> las </a:t>
            </a:r>
            <a:r>
              <a:rPr lang="en-US" sz="3200" dirty="0" err="1"/>
              <a:t>orillas</a:t>
            </a:r>
            <a:r>
              <a:rPr lang="en-US" sz="3200" dirty="0"/>
              <a:t> del </a:t>
            </a:r>
            <a:r>
              <a:rPr lang="en-US" sz="3200" dirty="0" err="1"/>
              <a:t>río</a:t>
            </a:r>
            <a:r>
              <a:rPr lang="en-US" sz="3200" dirty="0"/>
              <a:t>. We walked by the bank of the river.</a:t>
            </a:r>
          </a:p>
          <a:p>
            <a:r>
              <a:rPr lang="en-US" sz="3200" dirty="0"/>
              <a:t>Ella </a:t>
            </a:r>
            <a:r>
              <a:rPr lang="en-US" sz="3200" dirty="0" err="1"/>
              <a:t>sigue</a:t>
            </a:r>
            <a:r>
              <a:rPr lang="en-US" sz="3200" dirty="0"/>
              <a:t> </a:t>
            </a:r>
            <a:r>
              <a:rPr lang="en-US" sz="3200" dirty="0" err="1"/>
              <a:t>por</a:t>
            </a:r>
            <a:r>
              <a:rPr lang="en-US" sz="3200" dirty="0"/>
              <a:t> la </a:t>
            </a:r>
            <a:r>
              <a:rPr lang="en-US" sz="3200" dirty="0" err="1"/>
              <a:t>calle</a:t>
            </a:r>
            <a:r>
              <a:rPr lang="en-US" sz="3200" dirty="0"/>
              <a:t> principal. She continues along the main street.</a:t>
            </a:r>
          </a:p>
        </p:txBody>
      </p:sp>
    </p:spTree>
    <p:extLst>
      <p:ext uri="{BB962C8B-B14F-4D97-AF65-F5344CB8AC3E}">
        <p14:creationId xmlns:p14="http://schemas.microsoft.com/office/powerpoint/2010/main" val="2699503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Por</a:t>
            </a:r>
            <a:r>
              <a:rPr lang="en-US" dirty="0"/>
              <a:t>, DEEMMMS</a:t>
            </a:r>
            <a:br>
              <a:rPr lang="en-US" dirty="0"/>
            </a:br>
            <a:r>
              <a:rPr lang="en-US" dirty="0"/>
              <a:t>S=__________________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“in place of” “instead of”</a:t>
            </a:r>
          </a:p>
          <a:p>
            <a:r>
              <a:rPr lang="en-US" sz="2800" dirty="0"/>
              <a:t>Isabel </a:t>
            </a:r>
            <a:r>
              <a:rPr lang="en-US" sz="2800" dirty="0" err="1"/>
              <a:t>compra</a:t>
            </a:r>
            <a:r>
              <a:rPr lang="en-US" sz="2800" dirty="0"/>
              <a:t> el </a:t>
            </a:r>
            <a:r>
              <a:rPr lang="en-US" sz="2800" dirty="0" err="1"/>
              <a:t>regalo</a:t>
            </a:r>
            <a:r>
              <a:rPr lang="en-US" sz="2800" dirty="0"/>
              <a:t> </a:t>
            </a:r>
            <a:r>
              <a:rPr lang="en-US" sz="2800" dirty="0" err="1"/>
              <a:t>por</a:t>
            </a:r>
            <a:r>
              <a:rPr lang="en-US" sz="2800" dirty="0"/>
              <a:t> </a:t>
            </a:r>
            <a:r>
              <a:rPr lang="en-US" sz="2800" dirty="0" err="1"/>
              <a:t>su</a:t>
            </a:r>
            <a:r>
              <a:rPr lang="en-US" sz="2800" dirty="0"/>
              <a:t> </a:t>
            </a:r>
            <a:r>
              <a:rPr lang="en-US" sz="2800" dirty="0" err="1"/>
              <a:t>madre</a:t>
            </a:r>
            <a:r>
              <a:rPr lang="en-US" sz="2800" dirty="0"/>
              <a:t>. Su </a:t>
            </a:r>
            <a:r>
              <a:rPr lang="en-US" sz="2800" dirty="0" err="1"/>
              <a:t>madre</a:t>
            </a:r>
            <a:r>
              <a:rPr lang="en-US" sz="2800" dirty="0"/>
              <a:t> </a:t>
            </a:r>
            <a:r>
              <a:rPr lang="en-US" sz="2800" dirty="0" err="1"/>
              <a:t>está</a:t>
            </a:r>
            <a:r>
              <a:rPr lang="en-US" sz="2800" dirty="0"/>
              <a:t> </a:t>
            </a:r>
            <a:r>
              <a:rPr lang="en-US" sz="2800" dirty="0" err="1"/>
              <a:t>enferma</a:t>
            </a:r>
            <a:r>
              <a:rPr lang="en-US" sz="2800" dirty="0"/>
              <a:t> y no </a:t>
            </a:r>
            <a:r>
              <a:rPr lang="en-US" sz="2800" dirty="0" err="1"/>
              <a:t>puede</a:t>
            </a:r>
            <a:r>
              <a:rPr lang="en-US" sz="2800" dirty="0"/>
              <a:t> </a:t>
            </a:r>
            <a:r>
              <a:rPr lang="en-US" sz="2800" dirty="0" err="1"/>
              <a:t>ir</a:t>
            </a:r>
            <a:r>
              <a:rPr lang="en-US" sz="2800" dirty="0"/>
              <a:t> de </a:t>
            </a:r>
            <a:r>
              <a:rPr lang="en-US" sz="2800" dirty="0" err="1"/>
              <a:t>compras</a:t>
            </a:r>
            <a:r>
              <a:rPr lang="en-US" sz="2800" dirty="0"/>
              <a:t>. Isabel buys the gift for her mother. Her mother is ill and can’t go to the store.</a:t>
            </a:r>
          </a:p>
          <a:p>
            <a:r>
              <a:rPr lang="en-US" sz="2800" dirty="0"/>
              <a:t>Isabel </a:t>
            </a:r>
            <a:r>
              <a:rPr lang="en-US" sz="2800" dirty="0" err="1"/>
              <a:t>compra</a:t>
            </a:r>
            <a:r>
              <a:rPr lang="en-US" sz="2800" dirty="0"/>
              <a:t> el </a:t>
            </a:r>
            <a:r>
              <a:rPr lang="en-US" sz="2800" dirty="0" err="1"/>
              <a:t>regalo</a:t>
            </a:r>
            <a:r>
              <a:rPr lang="en-US" sz="2800" dirty="0"/>
              <a:t> para </a:t>
            </a:r>
            <a:r>
              <a:rPr lang="en-US" sz="2800" dirty="0" err="1"/>
              <a:t>su</a:t>
            </a:r>
            <a:r>
              <a:rPr lang="en-US" sz="2800" dirty="0"/>
              <a:t> </a:t>
            </a:r>
            <a:r>
              <a:rPr lang="en-US" sz="2800" dirty="0" err="1"/>
              <a:t>madre</a:t>
            </a:r>
            <a:r>
              <a:rPr lang="en-US" sz="2800" dirty="0"/>
              <a:t>. </a:t>
            </a:r>
            <a:r>
              <a:rPr lang="en-US" sz="2800" dirty="0" err="1"/>
              <a:t>Es</a:t>
            </a:r>
            <a:r>
              <a:rPr lang="en-US" sz="2800" dirty="0"/>
              <a:t> el </a:t>
            </a:r>
            <a:r>
              <a:rPr lang="en-US" sz="2800" dirty="0" err="1"/>
              <a:t>cumpleaños</a:t>
            </a:r>
            <a:r>
              <a:rPr lang="en-US" sz="2800" dirty="0"/>
              <a:t> de </a:t>
            </a:r>
            <a:r>
              <a:rPr lang="en-US" sz="2800" dirty="0" err="1"/>
              <a:t>su</a:t>
            </a:r>
            <a:r>
              <a:rPr lang="en-US" sz="2800" dirty="0"/>
              <a:t> </a:t>
            </a:r>
            <a:r>
              <a:rPr lang="en-US" sz="2800" dirty="0" err="1"/>
              <a:t>madre</a:t>
            </a:r>
            <a:r>
              <a:rPr lang="en-US" sz="2800" dirty="0"/>
              <a:t>. Isabel buys the gift for her mother. It’s her mother’s birthday.</a:t>
            </a:r>
          </a:p>
        </p:txBody>
      </p:sp>
    </p:spTree>
    <p:extLst>
      <p:ext uri="{BB962C8B-B14F-4D97-AF65-F5344CB8AC3E}">
        <p14:creationId xmlns:p14="http://schemas.microsoft.com/office/powerpoint/2010/main" val="2382948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Práctica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032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altLang="en-US" sz="3200" dirty="0"/>
              <a:t>1. Viajaron a Nueva York ____ tren.</a:t>
            </a:r>
          </a:p>
          <a:p>
            <a:pPr marL="0" indent="0">
              <a:buNone/>
            </a:pPr>
            <a:r>
              <a:rPr lang="es-ES" altLang="en-US" sz="3200" dirty="0"/>
              <a:t>2. Tengo que comprar un regalo de cumpleaños ____ mi hermano.</a:t>
            </a:r>
          </a:p>
          <a:p>
            <a:pPr marL="0" indent="0">
              <a:buNone/>
            </a:pPr>
            <a:r>
              <a:rPr lang="es-ES" altLang="en-US" sz="3200" dirty="0"/>
              <a:t>3. Estudiamos ____ dos horas anteayer.</a:t>
            </a:r>
          </a:p>
          <a:p>
            <a:pPr marL="0" indent="0">
              <a:buNone/>
            </a:pPr>
            <a:r>
              <a:rPr lang="es-ES" altLang="en-US" sz="3200" dirty="0"/>
              <a:t>4. Gracias ____ el regalo.</a:t>
            </a:r>
          </a:p>
          <a:p>
            <a:pPr marL="0" indent="0">
              <a:buNone/>
            </a:pPr>
            <a:r>
              <a:rPr lang="es-ES" altLang="en-US" sz="3200" dirty="0"/>
              <a:t>5. Ana tiene que trabajar ____ la tarde.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748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 </a:t>
            </a:r>
            <a:r>
              <a:rPr lang="en-US" dirty="0" err="1"/>
              <a:t>Significados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3268374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4200" dirty="0"/>
              <a:t>for the sake of</a:t>
            </a:r>
          </a:p>
          <a:p>
            <a:pPr>
              <a:lnSpc>
                <a:spcPct val="90000"/>
              </a:lnSpc>
            </a:pPr>
            <a:r>
              <a:rPr lang="en-US" altLang="en-US" sz="4200" dirty="0"/>
              <a:t>on behalf of</a:t>
            </a:r>
          </a:p>
          <a:p>
            <a:pPr>
              <a:lnSpc>
                <a:spcPct val="90000"/>
              </a:lnSpc>
            </a:pPr>
            <a:r>
              <a:rPr lang="en-US" altLang="en-US" sz="4200" dirty="0"/>
              <a:t>by, through</a:t>
            </a:r>
          </a:p>
          <a:p>
            <a:pPr>
              <a:lnSpc>
                <a:spcPct val="90000"/>
              </a:lnSpc>
            </a:pPr>
            <a:r>
              <a:rPr lang="en-US" altLang="en-US" sz="4200" dirty="0"/>
              <a:t>in exchange for</a:t>
            </a:r>
          </a:p>
          <a:p>
            <a:pPr>
              <a:lnSpc>
                <a:spcPct val="90000"/>
              </a:lnSpc>
            </a:pPr>
            <a:r>
              <a:rPr lang="en-US" altLang="en-US" sz="4200" dirty="0"/>
              <a:t>for the benefit of</a:t>
            </a:r>
          </a:p>
          <a:p>
            <a:pPr>
              <a:lnSpc>
                <a:spcPct val="90000"/>
              </a:lnSpc>
            </a:pPr>
            <a:r>
              <a:rPr lang="en-US" altLang="en-US" sz="4200" dirty="0"/>
              <a:t>in favor of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sz="4200" u="sng" dirty="0"/>
              <a:t>Example Question</a:t>
            </a:r>
            <a:r>
              <a:rPr lang="en-US" altLang="en-US" sz="4200" dirty="0"/>
              <a:t>:</a:t>
            </a:r>
          </a:p>
          <a:p>
            <a:pPr>
              <a:lnSpc>
                <a:spcPct val="90000"/>
              </a:lnSpc>
            </a:pPr>
            <a:r>
              <a:rPr lang="en-US" altLang="en-US" sz="4200" dirty="0">
                <a:cs typeface="Times New Roman" panose="02020603050405020304" pitchFamily="18" charset="0"/>
              </a:rPr>
              <a:t>¿</a:t>
            </a:r>
            <a:r>
              <a:rPr lang="en-US" altLang="en-US" sz="4200" dirty="0" err="1">
                <a:cs typeface="Times New Roman" panose="02020603050405020304" pitchFamily="18" charset="0"/>
              </a:rPr>
              <a:t>Por</a:t>
            </a:r>
            <a:r>
              <a:rPr lang="en-US" altLang="en-US" sz="4200" dirty="0">
                <a:cs typeface="Times New Roman" panose="02020603050405020304" pitchFamily="18" charset="0"/>
              </a:rPr>
              <a:t> </a:t>
            </a:r>
            <a:r>
              <a:rPr lang="en-US" altLang="en-US" sz="4200" dirty="0" err="1">
                <a:cs typeface="Times New Roman" panose="02020603050405020304" pitchFamily="18" charset="0"/>
              </a:rPr>
              <a:t>qué</a:t>
            </a:r>
            <a:r>
              <a:rPr lang="en-US" altLang="en-US" sz="4200" dirty="0">
                <a:cs typeface="Times New Roman" panose="02020603050405020304" pitchFamily="18" charset="0"/>
              </a:rPr>
              <a:t>?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Para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1"/>
            <a:ext cx="4718304" cy="3139066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for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considering that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intended for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for the purpose of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in order to  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u="sng" dirty="0"/>
              <a:t>Example Question</a:t>
            </a:r>
            <a:r>
              <a:rPr lang="en-US" altLang="en-US" dirty="0"/>
              <a:t>: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¿Para </a:t>
            </a:r>
            <a:r>
              <a:rPr lang="en-US" altLang="en-US" dirty="0" err="1">
                <a:cs typeface="Times New Roman" panose="02020603050405020304" pitchFamily="18" charset="0"/>
              </a:rPr>
              <a:t>qué</a:t>
            </a:r>
            <a:r>
              <a:rPr lang="en-US" altLang="en-US" dirty="0"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860495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Práctica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altLang="en-US" sz="3200" dirty="0"/>
              <a:t>6. Pagó veinte dólares ____ el libro.</a:t>
            </a:r>
          </a:p>
          <a:p>
            <a:pPr marL="0" indent="0">
              <a:buNone/>
            </a:pPr>
            <a:r>
              <a:rPr lang="es-ES" altLang="en-US" sz="3200" dirty="0"/>
              <a:t>7. Hace calor hoy ___ noviembre.</a:t>
            </a:r>
          </a:p>
          <a:p>
            <a:pPr marL="0" indent="0">
              <a:buNone/>
            </a:pPr>
            <a:r>
              <a:rPr lang="es-ES" altLang="en-US" sz="3200" dirty="0"/>
              <a:t>8. Tengo que hacer la tarea ____ mañana.</a:t>
            </a:r>
          </a:p>
          <a:p>
            <a:pPr marL="0" indent="0">
              <a:buNone/>
            </a:pPr>
            <a:r>
              <a:rPr lang="es-ES" altLang="en-US" sz="3200" dirty="0"/>
              <a:t>9. Este jabón es ___ lavar la cara.</a:t>
            </a:r>
          </a:p>
          <a:p>
            <a:pPr marL="0" indent="0">
              <a:buNone/>
            </a:pPr>
            <a:r>
              <a:rPr lang="es-ES" altLang="en-US" sz="3200" dirty="0"/>
              <a:t>10. ___ fin, terminaron el trabajo.</a:t>
            </a:r>
            <a:endParaRPr lang="en-US" alt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93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Idiomatic Expressions you just have to memorize…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01455"/>
            <a:ext cx="9601196" cy="4119418"/>
          </a:xfrm>
        </p:spPr>
        <p:txBody>
          <a:bodyPr>
            <a:normAutofit fontScale="70000" lnSpcReduction="20000"/>
          </a:bodyPr>
          <a:lstStyle/>
          <a:p>
            <a:r>
              <a:rPr lang="en-US" sz="2900" dirty="0" err="1"/>
              <a:t>Por</a:t>
            </a:r>
            <a:r>
              <a:rPr lang="en-US" sz="2900" dirty="0"/>
              <a:t> </a:t>
            </a:r>
            <a:r>
              <a:rPr lang="en-US" sz="2900" dirty="0" err="1"/>
              <a:t>eso</a:t>
            </a:r>
            <a:r>
              <a:rPr lang="en-US" sz="2900" dirty="0"/>
              <a:t> = therefore</a:t>
            </a:r>
          </a:p>
          <a:p>
            <a:r>
              <a:rPr lang="en-US" sz="2900" dirty="0" err="1"/>
              <a:t>Por</a:t>
            </a:r>
            <a:r>
              <a:rPr lang="en-US" sz="2900" dirty="0"/>
              <a:t> la </a:t>
            </a:r>
            <a:r>
              <a:rPr lang="en-US" sz="2900" dirty="0" err="1"/>
              <a:t>mañana</a:t>
            </a:r>
            <a:r>
              <a:rPr lang="en-US" sz="2900" dirty="0"/>
              <a:t>/</a:t>
            </a:r>
            <a:r>
              <a:rPr lang="en-US" sz="2900" dirty="0" err="1"/>
              <a:t>tarde</a:t>
            </a:r>
            <a:r>
              <a:rPr lang="en-US" sz="2900" dirty="0"/>
              <a:t>/</a:t>
            </a:r>
            <a:r>
              <a:rPr lang="en-US" sz="2900" dirty="0" err="1"/>
              <a:t>noche</a:t>
            </a:r>
            <a:r>
              <a:rPr lang="en-US" sz="2900" dirty="0"/>
              <a:t> = in the morning/afternoon/evening</a:t>
            </a:r>
          </a:p>
          <a:p>
            <a:r>
              <a:rPr lang="en-US" sz="2900" dirty="0" err="1"/>
              <a:t>Por</a:t>
            </a:r>
            <a:r>
              <a:rPr lang="en-US" sz="2900" dirty="0"/>
              <a:t> favor = please (as a favor)</a:t>
            </a:r>
          </a:p>
          <a:p>
            <a:r>
              <a:rPr lang="en-US" sz="2900" dirty="0" err="1"/>
              <a:t>Por</a:t>
            </a:r>
            <a:r>
              <a:rPr lang="en-US" sz="2900" dirty="0"/>
              <a:t> lo </a:t>
            </a:r>
            <a:r>
              <a:rPr lang="en-US" sz="2900" dirty="0" err="1"/>
              <a:t>menos</a:t>
            </a:r>
            <a:r>
              <a:rPr lang="en-US" sz="2900" dirty="0"/>
              <a:t> = at least</a:t>
            </a:r>
          </a:p>
          <a:p>
            <a:r>
              <a:rPr lang="en-US" sz="2900" dirty="0" err="1"/>
              <a:t>Por</a:t>
            </a:r>
            <a:r>
              <a:rPr lang="en-US" sz="2900" dirty="0"/>
              <a:t> hora/</a:t>
            </a:r>
            <a:r>
              <a:rPr lang="en-US" sz="2900" dirty="0" err="1"/>
              <a:t>año</a:t>
            </a:r>
            <a:r>
              <a:rPr lang="en-US" sz="2900" dirty="0"/>
              <a:t>/</a:t>
            </a:r>
            <a:r>
              <a:rPr lang="en-US" sz="2900" dirty="0" err="1"/>
              <a:t>mez</a:t>
            </a:r>
            <a:r>
              <a:rPr lang="en-US" sz="2900" dirty="0"/>
              <a:t> = Per hour/per year/per month</a:t>
            </a:r>
          </a:p>
          <a:p>
            <a:r>
              <a:rPr lang="en-US" sz="2900" dirty="0" err="1"/>
              <a:t>Por</a:t>
            </a:r>
            <a:r>
              <a:rPr lang="en-US" sz="2900" dirty="0"/>
              <a:t> </a:t>
            </a:r>
            <a:r>
              <a:rPr lang="en-US" sz="2900" dirty="0" err="1"/>
              <a:t>suerte</a:t>
            </a:r>
            <a:r>
              <a:rPr lang="en-US" sz="2900" dirty="0"/>
              <a:t> = luckily</a:t>
            </a:r>
          </a:p>
          <a:p>
            <a:r>
              <a:rPr lang="en-US" sz="2900" dirty="0" err="1"/>
              <a:t>Por</a:t>
            </a:r>
            <a:r>
              <a:rPr lang="en-US" sz="2900" dirty="0"/>
              <a:t> </a:t>
            </a:r>
            <a:r>
              <a:rPr lang="en-US" sz="2900" dirty="0" err="1"/>
              <a:t>desgracia</a:t>
            </a:r>
            <a:r>
              <a:rPr lang="en-US" sz="2900" dirty="0"/>
              <a:t> = unfortunately</a:t>
            </a:r>
          </a:p>
          <a:p>
            <a:r>
              <a:rPr lang="en-US" sz="2900" dirty="0" err="1"/>
              <a:t>Por</a:t>
            </a:r>
            <a:r>
              <a:rPr lang="en-US" sz="2900" dirty="0"/>
              <a:t> </a:t>
            </a:r>
            <a:r>
              <a:rPr lang="en-US" sz="2900" dirty="0" err="1"/>
              <a:t>ejemplo</a:t>
            </a:r>
            <a:r>
              <a:rPr lang="en-US" sz="2900" dirty="0"/>
              <a:t>=for example</a:t>
            </a:r>
          </a:p>
          <a:p>
            <a:pPr marL="0" indent="0">
              <a:buNone/>
            </a:pPr>
            <a:endParaRPr lang="en-US" sz="2900" dirty="0"/>
          </a:p>
          <a:p>
            <a:r>
              <a:rPr lang="en-US" sz="2900" dirty="0"/>
              <a:t>Para </a:t>
            </a:r>
            <a:r>
              <a:rPr lang="en-US" sz="2900" dirty="0" err="1"/>
              <a:t>siempre</a:t>
            </a:r>
            <a:r>
              <a:rPr lang="en-US" sz="2900" dirty="0"/>
              <a:t> = forever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825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Para, PRODDS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Use the acronym PRODDS</a:t>
            </a:r>
          </a:p>
          <a:p>
            <a:r>
              <a:rPr lang="en-US" dirty="0">
                <a:solidFill>
                  <a:srgbClr val="0070C0"/>
                </a:solidFill>
              </a:rPr>
              <a:t>P</a:t>
            </a:r>
            <a:r>
              <a:rPr lang="en-US" dirty="0"/>
              <a:t>______________________</a:t>
            </a:r>
          </a:p>
          <a:p>
            <a:r>
              <a:rPr lang="en-US" dirty="0">
                <a:solidFill>
                  <a:srgbClr val="0070C0"/>
                </a:solidFill>
              </a:rPr>
              <a:t>R</a:t>
            </a:r>
            <a:r>
              <a:rPr lang="en-US" dirty="0"/>
              <a:t>______________________</a:t>
            </a:r>
          </a:p>
          <a:p>
            <a:r>
              <a:rPr lang="en-US" dirty="0">
                <a:solidFill>
                  <a:srgbClr val="0070C0"/>
                </a:solidFill>
              </a:rPr>
              <a:t>O</a:t>
            </a:r>
            <a:r>
              <a:rPr lang="en-US" dirty="0"/>
              <a:t>______________________</a:t>
            </a:r>
          </a:p>
          <a:p>
            <a:r>
              <a:rPr lang="en-US" dirty="0">
                <a:solidFill>
                  <a:srgbClr val="0070C0"/>
                </a:solidFill>
              </a:rPr>
              <a:t>D</a:t>
            </a:r>
            <a:r>
              <a:rPr lang="en-US" dirty="0"/>
              <a:t>______________________</a:t>
            </a:r>
          </a:p>
          <a:p>
            <a:r>
              <a:rPr lang="en-US" dirty="0">
                <a:solidFill>
                  <a:srgbClr val="0070C0"/>
                </a:solidFill>
              </a:rPr>
              <a:t>D</a:t>
            </a:r>
            <a:r>
              <a:rPr lang="en-US" dirty="0"/>
              <a:t>______________________</a:t>
            </a:r>
          </a:p>
          <a:p>
            <a:r>
              <a:rPr lang="en-US" dirty="0">
                <a:solidFill>
                  <a:srgbClr val="0070C0"/>
                </a:solidFill>
              </a:rPr>
              <a:t>S</a:t>
            </a:r>
            <a:r>
              <a:rPr lang="en-US" dirty="0"/>
              <a:t>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279939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Para, PRODDS</a:t>
            </a:r>
            <a:br>
              <a:rPr lang="en-US" dirty="0"/>
            </a:br>
            <a:r>
              <a:rPr lang="en-US" dirty="0"/>
              <a:t>P=_____________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with an infinitive to express the purpose of doing something. </a:t>
            </a:r>
          </a:p>
          <a:p>
            <a:r>
              <a:rPr lang="en-US" dirty="0"/>
              <a:t>Can be translated as “in order to”</a:t>
            </a:r>
          </a:p>
          <a:p>
            <a:r>
              <a:rPr lang="en-US" dirty="0" err="1"/>
              <a:t>Trabajamos</a:t>
            </a:r>
            <a:r>
              <a:rPr lang="en-US" dirty="0"/>
              <a:t> para </a:t>
            </a:r>
            <a:r>
              <a:rPr lang="en-US" dirty="0" err="1"/>
              <a:t>ganar</a:t>
            </a:r>
            <a:r>
              <a:rPr lang="en-US" dirty="0"/>
              <a:t> </a:t>
            </a:r>
            <a:r>
              <a:rPr lang="en-US" dirty="0" err="1"/>
              <a:t>dinero</a:t>
            </a:r>
            <a:r>
              <a:rPr lang="en-US" dirty="0"/>
              <a:t>. We work to earn money</a:t>
            </a:r>
          </a:p>
          <a:p>
            <a:r>
              <a:rPr lang="en-US" dirty="0" err="1"/>
              <a:t>Yo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las </a:t>
            </a:r>
            <a:r>
              <a:rPr lang="en-US" dirty="0" err="1"/>
              <a:t>legumbres</a:t>
            </a:r>
            <a:r>
              <a:rPr lang="en-US" dirty="0"/>
              <a:t> para la </a:t>
            </a:r>
            <a:r>
              <a:rPr lang="en-US" dirty="0" err="1"/>
              <a:t>salud</a:t>
            </a:r>
            <a:r>
              <a:rPr lang="en-US" dirty="0"/>
              <a:t>. I eat vegetables for health.</a:t>
            </a:r>
          </a:p>
          <a:p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agua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para </a:t>
            </a:r>
            <a:r>
              <a:rPr lang="en-US" dirty="0" err="1"/>
              <a:t>beber</a:t>
            </a:r>
            <a:r>
              <a:rPr lang="en-US" dirty="0"/>
              <a:t>. This water is for drinking.</a:t>
            </a:r>
          </a:p>
        </p:txBody>
      </p:sp>
    </p:spTree>
    <p:extLst>
      <p:ext uri="{BB962C8B-B14F-4D97-AF65-F5344CB8AC3E}">
        <p14:creationId xmlns:p14="http://schemas.microsoft.com/office/powerpoint/2010/main" val="3197957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Para, PRODDS</a:t>
            </a:r>
            <a:br>
              <a:rPr lang="en-US" dirty="0"/>
            </a:br>
            <a:r>
              <a:rPr lang="en-US" dirty="0"/>
              <a:t>R=_______________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Shows the intended recipient of an object</a:t>
            </a:r>
          </a:p>
          <a:p>
            <a:r>
              <a:rPr lang="en-US" dirty="0" err="1"/>
              <a:t>Yo</a:t>
            </a:r>
            <a:r>
              <a:rPr lang="en-US" dirty="0"/>
              <a:t> </a:t>
            </a:r>
            <a:r>
              <a:rPr lang="en-US" dirty="0" err="1"/>
              <a:t>traje</a:t>
            </a:r>
            <a:r>
              <a:rPr lang="en-US" dirty="0"/>
              <a:t> la comida para mi </a:t>
            </a:r>
            <a:r>
              <a:rPr lang="en-US" dirty="0" err="1"/>
              <a:t>abuela</a:t>
            </a:r>
            <a:r>
              <a:rPr lang="en-US" dirty="0"/>
              <a:t>. I brought the meal for my grandmother.</a:t>
            </a:r>
          </a:p>
          <a:p>
            <a:r>
              <a:rPr lang="en-US" dirty="0"/>
              <a:t>Exception-the recipient of an emotion is shown with </a:t>
            </a:r>
            <a:r>
              <a:rPr lang="en-US" dirty="0" err="1"/>
              <a:t>por</a:t>
            </a:r>
            <a:endParaRPr lang="en-US" dirty="0"/>
          </a:p>
          <a:p>
            <a:r>
              <a:rPr lang="en-US" dirty="0" err="1"/>
              <a:t>Siento</a:t>
            </a:r>
            <a:r>
              <a:rPr lang="en-US" dirty="0"/>
              <a:t> mucho </a:t>
            </a:r>
            <a:r>
              <a:rPr lang="en-US" dirty="0" err="1"/>
              <a:t>amor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mi </a:t>
            </a:r>
            <a:r>
              <a:rPr lang="en-US" dirty="0" err="1"/>
              <a:t>abuela</a:t>
            </a:r>
            <a:r>
              <a:rPr lang="en-US" dirty="0"/>
              <a:t>. I feel much love for my grandmother.</a:t>
            </a:r>
          </a:p>
        </p:txBody>
      </p:sp>
    </p:spTree>
    <p:extLst>
      <p:ext uri="{BB962C8B-B14F-4D97-AF65-F5344CB8AC3E}">
        <p14:creationId xmlns:p14="http://schemas.microsoft.com/office/powerpoint/2010/main" val="1390457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Para, PRODDS</a:t>
            </a:r>
            <a:br>
              <a:rPr lang="en-US" dirty="0"/>
            </a:br>
            <a:r>
              <a:rPr lang="en-US" dirty="0"/>
              <a:t>O=________________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Indicates a personal opinion</a:t>
            </a:r>
          </a:p>
          <a:p>
            <a:r>
              <a:rPr lang="en-US" dirty="0"/>
              <a:t>Para </a:t>
            </a:r>
            <a:r>
              <a:rPr lang="en-US" dirty="0" err="1"/>
              <a:t>mí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derechos </a:t>
            </a:r>
            <a:r>
              <a:rPr lang="en-US" dirty="0" err="1"/>
              <a:t>humanos</a:t>
            </a:r>
            <a:r>
              <a:rPr lang="en-US" dirty="0"/>
              <a:t> son </a:t>
            </a:r>
            <a:r>
              <a:rPr lang="en-US" dirty="0" err="1"/>
              <a:t>importantes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     In my opinion, human rights are important.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Las companies </a:t>
            </a:r>
            <a:r>
              <a:rPr lang="en-US" dirty="0" err="1"/>
              <a:t>grandes</a:t>
            </a:r>
            <a:r>
              <a:rPr lang="en-US" dirty="0"/>
              <a:t> son </a:t>
            </a:r>
            <a:r>
              <a:rPr lang="en-US" dirty="0" err="1"/>
              <a:t>importantes</a:t>
            </a:r>
            <a:r>
              <a:rPr lang="en-US" dirty="0"/>
              <a:t> para el </a:t>
            </a:r>
            <a:r>
              <a:rPr lang="en-US" dirty="0" err="1"/>
              <a:t>líder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     The large companies are important to the leader.</a:t>
            </a:r>
          </a:p>
        </p:txBody>
      </p:sp>
    </p:spTree>
    <p:extLst>
      <p:ext uri="{BB962C8B-B14F-4D97-AF65-F5344CB8AC3E}">
        <p14:creationId xmlns:p14="http://schemas.microsoft.com/office/powerpoint/2010/main" val="1725723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Para, PRODDS</a:t>
            </a:r>
            <a:br>
              <a:rPr lang="en-US" dirty="0"/>
            </a:br>
            <a:r>
              <a:rPr lang="en-US" dirty="0"/>
              <a:t>D=____________________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Indicates the destination of something in a real, physical sense or in a figurative, metaphorical sense.</a:t>
            </a:r>
          </a:p>
          <a:p>
            <a:r>
              <a:rPr lang="en-US" dirty="0"/>
              <a:t>Las </a:t>
            </a:r>
            <a:r>
              <a:rPr lang="en-US" dirty="0" err="1"/>
              <a:t>toallas</a:t>
            </a:r>
            <a:r>
              <a:rPr lang="en-US" dirty="0"/>
              <a:t> son para el </a:t>
            </a:r>
            <a:r>
              <a:rPr lang="en-US" dirty="0" err="1"/>
              <a:t>baño</a:t>
            </a:r>
            <a:r>
              <a:rPr lang="en-US" dirty="0"/>
              <a:t>. The towels are for the bathroom.</a:t>
            </a:r>
          </a:p>
          <a:p>
            <a:r>
              <a:rPr lang="en-US" dirty="0" err="1"/>
              <a:t>Salimos</a:t>
            </a:r>
            <a:r>
              <a:rPr lang="en-US" dirty="0"/>
              <a:t> para las </a:t>
            </a:r>
            <a:r>
              <a:rPr lang="en-US" dirty="0" err="1"/>
              <a:t>islas</a:t>
            </a:r>
            <a:r>
              <a:rPr lang="en-US" dirty="0"/>
              <a:t> del Caribe </a:t>
            </a:r>
            <a:r>
              <a:rPr lang="en-US" dirty="0" err="1"/>
              <a:t>mañana</a:t>
            </a:r>
            <a:r>
              <a:rPr lang="en-US" dirty="0"/>
              <a:t>. We leave for the Caribbean Islands tomorrow.</a:t>
            </a:r>
          </a:p>
        </p:txBody>
      </p:sp>
    </p:spTree>
    <p:extLst>
      <p:ext uri="{BB962C8B-B14F-4D97-AF65-F5344CB8AC3E}">
        <p14:creationId xmlns:p14="http://schemas.microsoft.com/office/powerpoint/2010/main" val="886653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Para, PRODDS</a:t>
            </a:r>
            <a:br>
              <a:rPr lang="en-US" dirty="0"/>
            </a:br>
            <a:r>
              <a:rPr lang="en-US" dirty="0"/>
              <a:t>D=_________________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Indicates a deadline or due date</a:t>
            </a:r>
          </a:p>
          <a:p>
            <a:r>
              <a:rPr lang="en-US" dirty="0"/>
              <a:t>El </a:t>
            </a:r>
            <a:r>
              <a:rPr lang="en-US" dirty="0" err="1"/>
              <a:t>proyecto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para el </a:t>
            </a:r>
            <a:r>
              <a:rPr lang="en-US" dirty="0" err="1"/>
              <a:t>veinte</a:t>
            </a:r>
            <a:r>
              <a:rPr lang="en-US" dirty="0"/>
              <a:t> de mayo. The project is due May 20</a:t>
            </a:r>
            <a:r>
              <a:rPr lang="en-US" baseline="30000" dirty="0"/>
              <a:t>th</a:t>
            </a:r>
            <a:r>
              <a:rPr lang="en-US" dirty="0"/>
              <a:t>.</a:t>
            </a:r>
          </a:p>
          <a:p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necesario</a:t>
            </a:r>
            <a:r>
              <a:rPr lang="en-US" dirty="0"/>
              <a:t> </a:t>
            </a:r>
            <a:r>
              <a:rPr lang="en-US" dirty="0" err="1"/>
              <a:t>terminar</a:t>
            </a:r>
            <a:r>
              <a:rPr lang="en-US" dirty="0"/>
              <a:t> el </a:t>
            </a:r>
            <a:r>
              <a:rPr lang="en-US" dirty="0" err="1"/>
              <a:t>programa</a:t>
            </a:r>
            <a:r>
              <a:rPr lang="en-US" dirty="0"/>
              <a:t> para las dos. It’s necessary to finish the program by 2 o’clock.</a:t>
            </a:r>
          </a:p>
        </p:txBody>
      </p:sp>
    </p:spTree>
    <p:extLst>
      <p:ext uri="{BB962C8B-B14F-4D97-AF65-F5344CB8AC3E}">
        <p14:creationId xmlns:p14="http://schemas.microsoft.com/office/powerpoint/2010/main" val="6275694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113</TotalTime>
  <Words>1008</Words>
  <Application>Microsoft Office PowerPoint</Application>
  <PresentationFormat>Widescreen</PresentationFormat>
  <Paragraphs>129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Garamond</vt:lpstr>
      <vt:lpstr>Organic</vt:lpstr>
      <vt:lpstr>¿Por o Para?</vt:lpstr>
      <vt:lpstr>Los Significados</vt:lpstr>
      <vt:lpstr>Idiomatic Expressions you just have to memorize…</vt:lpstr>
      <vt:lpstr>Para, PRODDS</vt:lpstr>
      <vt:lpstr>Para, PRODDS P=_____________</vt:lpstr>
      <vt:lpstr>Para, PRODDS R=_______________</vt:lpstr>
      <vt:lpstr>Para, PRODDS O=________________</vt:lpstr>
      <vt:lpstr>Para, PRODDS D=____________________</vt:lpstr>
      <vt:lpstr>Para, PRODDS D=_________________</vt:lpstr>
      <vt:lpstr>Para, PRODDS S=____________________</vt:lpstr>
      <vt:lpstr>Por, DEEMMMS</vt:lpstr>
      <vt:lpstr>Por, DEEMMMS D=_______________</vt:lpstr>
      <vt:lpstr>Por, DEEMMMS E=_________________</vt:lpstr>
      <vt:lpstr>Por, DEEMMMS E=________________</vt:lpstr>
      <vt:lpstr>Por, DEEMMMS M=___________________</vt:lpstr>
      <vt:lpstr>Por, DEEMMMS M=_____________</vt:lpstr>
      <vt:lpstr>Por, DEEMMMS M=____________________</vt:lpstr>
      <vt:lpstr>Por, DEEMMMS S=__________________</vt:lpstr>
      <vt:lpstr>Práctica</vt:lpstr>
      <vt:lpstr>Más Práctica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¿Por o Para?</dc:title>
  <dc:creator>Andrea Radford</dc:creator>
  <cp:lastModifiedBy>Mariela Pulido</cp:lastModifiedBy>
  <cp:revision>12</cp:revision>
  <cp:lastPrinted>2019-08-19T12:01:59Z</cp:lastPrinted>
  <dcterms:created xsi:type="dcterms:W3CDTF">2017-05-04T18:52:16Z</dcterms:created>
  <dcterms:modified xsi:type="dcterms:W3CDTF">2021-01-29T01:58:20Z</dcterms:modified>
</cp:coreProperties>
</file>