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5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85780-99D3-4E69-8390-7535DFDE5F27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EBEBF-B18F-4439-9711-30C52B8B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BEBF-B18F-4439-9711-30C52B8B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9FA8EE-0A3E-473F-893B-5099FB24EA6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21C2555-D29F-434C-8F6F-63F42A10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for the Persuasive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SPANISH LANGUAGE &amp; CULTURE</a:t>
            </a:r>
          </a:p>
        </p:txBody>
      </p:sp>
      <p:sp>
        <p:nvSpPr>
          <p:cNvPr id="4" name="TextBox 3"/>
          <p:cNvSpPr txBox="1"/>
          <p:nvPr/>
        </p:nvSpPr>
        <p:spPr>
          <a:xfrm rot="19136054">
            <a:off x="2486888" y="3170326"/>
            <a:ext cx="425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 Stewart  ●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87580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Narrow your position to one strong, clear statement.</a:t>
            </a:r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One way to do this is to ask yourself, “What should be done about it?”</a:t>
            </a:r>
          </a:p>
        </p:txBody>
      </p:sp>
      <p:pic>
        <p:nvPicPr>
          <p:cNvPr id="4098" name="Picture 2" descr="G:\presenter media\question_mark_serious_thinker_500_cl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4733"/>
            <a:ext cx="2362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6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I develop my argument?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Once you have stated your position, make a case for it.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Use facts, examples from the sources, anecdotes that show your readers what the issue entails and why it’s important.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Appeal to your readers’ emotions, but do so sparingly.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572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405510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ESTABLish</a:t>
            </a:r>
            <a:r>
              <a:rPr lang="en-US" dirty="0"/>
              <a:t> common 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Recognize the other side of the argument.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Distinguish fact from opinion.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Use statistics accurately.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Build  credibility. (Quote sparingly or none at all)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Set an effective tone.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Check your logic.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Evaluate your points. (re-emphasize your strongest point)</a:t>
            </a:r>
          </a:p>
          <a:p>
            <a:pPr>
              <a:buFont typeface="Wingdings" pitchFamily="2" charset="2"/>
              <a:buChar char="ü"/>
            </a:pPr>
            <a:endParaRPr lang="en-US" sz="3200" dirty="0"/>
          </a:p>
          <a:p>
            <a:pPr lvl="4">
              <a:buFont typeface="Wingdings" pitchFamily="2" charset="2"/>
              <a:buChar char="ü"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46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can I express my opinion in a convincing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7886700" cy="3579849"/>
          </a:xfrm>
        </p:spPr>
        <p:txBody>
          <a:bodyPr>
            <a:noAutofit/>
          </a:bodyPr>
          <a:lstStyle/>
          <a:p>
            <a:r>
              <a:rPr lang="en-US" sz="4400" dirty="0"/>
              <a:t>A persuasive essay is like charming someone: build your case forcefully and intelligently without offending them.</a:t>
            </a:r>
          </a:p>
        </p:txBody>
      </p:sp>
      <p:pic>
        <p:nvPicPr>
          <p:cNvPr id="1026" name="Picture 2" descr="G:\presenter media\who_has_the_answer_8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7" y="3271836"/>
            <a:ext cx="4038600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steps to a 5…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382000" cy="4919172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 Black" pitchFamily="34" charset="0"/>
              </a:rPr>
              <a:t>Párrafo</a:t>
            </a:r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 1</a:t>
            </a:r>
            <a:r>
              <a:rPr lang="en-US" sz="2200" dirty="0">
                <a:latin typeface="Arial Black" pitchFamily="34" charset="0"/>
              </a:rPr>
              <a:t>	 </a:t>
            </a:r>
            <a:r>
              <a:rPr lang="en-US" sz="2200" dirty="0" err="1">
                <a:latin typeface="Arial Black" pitchFamily="34" charset="0"/>
              </a:rPr>
              <a:t>Introducción</a:t>
            </a:r>
            <a:r>
              <a:rPr lang="en-US" sz="2200" dirty="0">
                <a:latin typeface="Arial Black" pitchFamily="34" charset="0"/>
              </a:rPr>
              <a:t>: </a:t>
            </a:r>
            <a:r>
              <a:rPr lang="en-US" sz="2200" dirty="0" err="1">
                <a:latin typeface="Arial Black" pitchFamily="34" charset="0"/>
              </a:rPr>
              <a:t>Presentación</a:t>
            </a:r>
            <a:r>
              <a:rPr lang="en-US" sz="2200" dirty="0">
                <a:latin typeface="Arial Black" pitchFamily="34" charset="0"/>
              </a:rPr>
              <a:t> de la </a:t>
            </a:r>
            <a:r>
              <a:rPr lang="en-US" sz="2200" dirty="0" err="1">
                <a:latin typeface="Arial Black" pitchFamily="34" charset="0"/>
              </a:rPr>
              <a:t>tesis</a:t>
            </a:r>
            <a:endParaRPr lang="en-US" sz="2200" dirty="0">
              <a:latin typeface="Arial Black" pitchFamily="34" charset="0"/>
            </a:endParaRPr>
          </a:p>
          <a:p>
            <a:r>
              <a:rPr lang="en-US" sz="2200" dirty="0" err="1">
                <a:solidFill>
                  <a:srgbClr val="92D050"/>
                </a:solidFill>
                <a:latin typeface="Arial Black" pitchFamily="34" charset="0"/>
              </a:rPr>
              <a:t>Párrafo</a:t>
            </a:r>
            <a:r>
              <a:rPr lang="en-US" sz="2200" dirty="0">
                <a:solidFill>
                  <a:srgbClr val="92D050"/>
                </a:solidFill>
                <a:latin typeface="Arial Black" pitchFamily="34" charset="0"/>
              </a:rPr>
              <a:t> 2  </a:t>
            </a:r>
            <a:r>
              <a:rPr lang="en-US" sz="2200" dirty="0">
                <a:latin typeface="Arial Black" pitchFamily="34" charset="0"/>
              </a:rPr>
              <a:t>	</a:t>
            </a:r>
            <a:r>
              <a:rPr lang="en-US" sz="2200" dirty="0" err="1">
                <a:latin typeface="Arial Black" pitchFamily="34" charset="0"/>
              </a:rPr>
              <a:t>Refutar</a:t>
            </a:r>
            <a:r>
              <a:rPr lang="en-US" sz="2200" dirty="0">
                <a:latin typeface="Arial Black" pitchFamily="34" charset="0"/>
              </a:rPr>
              <a:t> el </a:t>
            </a:r>
            <a:r>
              <a:rPr lang="en-US" sz="2200" dirty="0" err="1">
                <a:latin typeface="Arial Black" pitchFamily="34" charset="0"/>
              </a:rPr>
              <a:t>punto</a:t>
            </a:r>
            <a:r>
              <a:rPr lang="en-US" sz="2200" dirty="0">
                <a:latin typeface="Arial Black" pitchFamily="34" charset="0"/>
              </a:rPr>
              <a:t> de vista </a:t>
            </a:r>
            <a:r>
              <a:rPr lang="en-US" sz="2200" dirty="0" err="1">
                <a:latin typeface="Arial Black" pitchFamily="34" charset="0"/>
              </a:rPr>
              <a:t>opuesto</a:t>
            </a:r>
            <a:endParaRPr lang="en-US" sz="2200" dirty="0">
              <a:latin typeface="Arial Black" pitchFamily="34" charset="0"/>
            </a:endParaRPr>
          </a:p>
          <a:p>
            <a:r>
              <a:rPr lang="en-US" sz="2200" dirty="0" err="1">
                <a:solidFill>
                  <a:srgbClr val="00B0F0"/>
                </a:solidFill>
                <a:latin typeface="Arial Black" pitchFamily="34" charset="0"/>
              </a:rPr>
              <a:t>Párrafo</a:t>
            </a:r>
            <a:r>
              <a:rPr lang="en-US" sz="2200" dirty="0">
                <a:solidFill>
                  <a:srgbClr val="00B0F0"/>
                </a:solidFill>
                <a:latin typeface="Arial Black" pitchFamily="34" charset="0"/>
              </a:rPr>
              <a:t> 3  </a:t>
            </a:r>
            <a:r>
              <a:rPr lang="en-US" sz="2200" dirty="0">
                <a:latin typeface="Arial Black" pitchFamily="34" charset="0"/>
              </a:rPr>
              <a:t>	</a:t>
            </a:r>
            <a:r>
              <a:rPr lang="en-US" sz="2200" dirty="0" err="1">
                <a:latin typeface="Arial Black" pitchFamily="34" charset="0"/>
              </a:rPr>
              <a:t>Inclusión</a:t>
            </a:r>
            <a:r>
              <a:rPr lang="en-US" sz="2200" dirty="0">
                <a:latin typeface="Arial Black" pitchFamily="34" charset="0"/>
              </a:rPr>
              <a:t> de la </a:t>
            </a:r>
            <a:r>
              <a:rPr lang="en-US" sz="2200" dirty="0" err="1">
                <a:latin typeface="Arial Black" pitchFamily="34" charset="0"/>
              </a:rPr>
              <a:t>evidencia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que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apoya</a:t>
            </a:r>
            <a:r>
              <a:rPr lang="en-US" sz="2200" dirty="0">
                <a:latin typeface="Arial Black" pitchFamily="34" charset="0"/>
              </a:rPr>
              <a:t> 		</a:t>
            </a:r>
            <a:r>
              <a:rPr lang="en-US" sz="2200" dirty="0" err="1">
                <a:latin typeface="Arial Black" pitchFamily="34" charset="0"/>
              </a:rPr>
              <a:t>directamente</a:t>
            </a:r>
            <a:r>
              <a:rPr lang="en-US" sz="2200" dirty="0">
                <a:latin typeface="Arial Black" pitchFamily="34" charset="0"/>
              </a:rPr>
              <a:t> la </a:t>
            </a:r>
            <a:r>
              <a:rPr lang="en-US" sz="2200" dirty="0" err="1">
                <a:latin typeface="Arial Black" pitchFamily="34" charset="0"/>
              </a:rPr>
              <a:t>tesis</a:t>
            </a:r>
            <a:endParaRPr lang="en-US" sz="2200" dirty="0">
              <a:latin typeface="Arial Black" pitchFamily="34" charset="0"/>
            </a:endParaRPr>
          </a:p>
          <a:p>
            <a:r>
              <a:rPr lang="en-US" sz="2200" dirty="0" err="1">
                <a:solidFill>
                  <a:srgbClr val="7030A0"/>
                </a:solidFill>
                <a:latin typeface="Arial Black" pitchFamily="34" charset="0"/>
              </a:rPr>
              <a:t>Párrafo</a:t>
            </a:r>
            <a:r>
              <a:rPr lang="en-US" sz="2200" dirty="0">
                <a:solidFill>
                  <a:srgbClr val="7030A0"/>
                </a:solidFill>
                <a:latin typeface="Arial Black" pitchFamily="34" charset="0"/>
              </a:rPr>
              <a:t> 4  </a:t>
            </a:r>
            <a:r>
              <a:rPr lang="en-US" sz="2200" dirty="0">
                <a:latin typeface="Arial Black" pitchFamily="34" charset="0"/>
              </a:rPr>
              <a:t>	</a:t>
            </a:r>
            <a:r>
              <a:rPr lang="en-US" sz="2200" dirty="0" err="1">
                <a:latin typeface="Arial Black" pitchFamily="34" charset="0"/>
              </a:rPr>
              <a:t>Últimos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datos</a:t>
            </a:r>
            <a:r>
              <a:rPr lang="en-US" sz="2200" dirty="0">
                <a:latin typeface="Arial Black" pitchFamily="34" charset="0"/>
              </a:rPr>
              <a:t>: </a:t>
            </a:r>
            <a:r>
              <a:rPr lang="en-US" sz="2200" dirty="0" err="1">
                <a:latin typeface="Arial Black" pitchFamily="34" charset="0"/>
              </a:rPr>
              <a:t>ampliación</a:t>
            </a:r>
            <a:r>
              <a:rPr lang="en-US" sz="2200" dirty="0">
                <a:latin typeface="Arial Black" pitchFamily="34" charset="0"/>
              </a:rPr>
              <a:t> de la 			</a:t>
            </a:r>
            <a:r>
              <a:rPr lang="en-US" sz="2200" dirty="0" err="1">
                <a:latin typeface="Arial Black" pitchFamily="34" charset="0"/>
              </a:rPr>
              <a:t>información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presentada</a:t>
            </a:r>
            <a:r>
              <a:rPr lang="en-US" sz="2200" dirty="0">
                <a:latin typeface="Arial Black" pitchFamily="34" charset="0"/>
              </a:rPr>
              <a:t>, </a:t>
            </a:r>
            <a:r>
              <a:rPr lang="en-US" sz="2200" dirty="0" err="1">
                <a:latin typeface="Arial Black" pitchFamily="34" charset="0"/>
              </a:rPr>
              <a:t>inclusión</a:t>
            </a:r>
            <a:r>
              <a:rPr lang="en-US" sz="2200" dirty="0">
                <a:latin typeface="Arial Black" pitchFamily="34" charset="0"/>
              </a:rPr>
              <a:t> de la 		</a:t>
            </a:r>
            <a:r>
              <a:rPr lang="en-US" sz="2200" dirty="0" err="1">
                <a:latin typeface="Arial Black" pitchFamily="34" charset="0"/>
              </a:rPr>
              <a:t>opinión</a:t>
            </a:r>
            <a:r>
              <a:rPr lang="en-US" sz="2200" dirty="0">
                <a:latin typeface="Arial Black" pitchFamily="34" charset="0"/>
              </a:rPr>
              <a:t> general </a:t>
            </a:r>
            <a:r>
              <a:rPr lang="en-US" sz="2200" dirty="0" err="1">
                <a:latin typeface="Arial Black" pitchFamily="34" charset="0"/>
              </a:rPr>
              <a:t>sobre</a:t>
            </a:r>
            <a:r>
              <a:rPr lang="en-US" sz="2200" dirty="0">
                <a:latin typeface="Arial Black" pitchFamily="34" charset="0"/>
              </a:rPr>
              <a:t> el </a:t>
            </a:r>
            <a:r>
              <a:rPr lang="en-US" sz="2200" dirty="0" err="1">
                <a:latin typeface="Arial Black" pitchFamily="34" charset="0"/>
              </a:rPr>
              <a:t>tema</a:t>
            </a:r>
            <a:r>
              <a:rPr lang="en-US" sz="2200" dirty="0">
                <a:latin typeface="Arial Black" pitchFamily="34" charset="0"/>
              </a:rPr>
              <a:t>, </a:t>
            </a:r>
            <a:r>
              <a:rPr lang="en-US" sz="2200" dirty="0" err="1">
                <a:latin typeface="Arial Black" pitchFamily="34" charset="0"/>
              </a:rPr>
              <a:t>analogías</a:t>
            </a:r>
            <a:r>
              <a:rPr lang="en-US" sz="2200" dirty="0">
                <a:latin typeface="Arial Black" pitchFamily="34" charset="0"/>
              </a:rPr>
              <a:t> 		y </a:t>
            </a:r>
            <a:r>
              <a:rPr lang="en-US" sz="2200" dirty="0" err="1">
                <a:latin typeface="Arial Black" pitchFamily="34" charset="0"/>
              </a:rPr>
              <a:t>datos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que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ayuden</a:t>
            </a:r>
            <a:r>
              <a:rPr lang="en-US" sz="2200" dirty="0">
                <a:latin typeface="Arial Black" pitchFamily="34" charset="0"/>
              </a:rPr>
              <a:t> a </a:t>
            </a:r>
            <a:r>
              <a:rPr lang="en-US" sz="2200" dirty="0" err="1">
                <a:latin typeface="Arial Black" pitchFamily="34" charset="0"/>
              </a:rPr>
              <a:t>reforzar</a:t>
            </a:r>
            <a:r>
              <a:rPr lang="en-US" sz="2200" dirty="0">
                <a:latin typeface="Arial Black" pitchFamily="34" charset="0"/>
              </a:rPr>
              <a:t> la </a:t>
            </a:r>
            <a:r>
              <a:rPr lang="en-US" sz="2200" dirty="0" err="1">
                <a:latin typeface="Arial Black" pitchFamily="34" charset="0"/>
              </a:rPr>
              <a:t>tesis</a:t>
            </a:r>
            <a:endParaRPr lang="en-US" sz="2200" dirty="0">
              <a:latin typeface="Arial Black" pitchFamily="34" charset="0"/>
            </a:endParaRPr>
          </a:p>
          <a:p>
            <a:r>
              <a:rPr lang="en-US" sz="2200" dirty="0" err="1">
                <a:solidFill>
                  <a:srgbClr val="FF9900"/>
                </a:solidFill>
                <a:latin typeface="Arial Black" pitchFamily="34" charset="0"/>
              </a:rPr>
              <a:t>Párrafo</a:t>
            </a:r>
            <a:r>
              <a:rPr lang="en-US" sz="2200" dirty="0">
                <a:solidFill>
                  <a:srgbClr val="FF9900"/>
                </a:solidFill>
                <a:latin typeface="Arial Black" pitchFamily="34" charset="0"/>
              </a:rPr>
              <a:t> 5  </a:t>
            </a:r>
            <a:r>
              <a:rPr lang="en-US" sz="2200" dirty="0">
                <a:latin typeface="Arial Black" pitchFamily="34" charset="0"/>
              </a:rPr>
              <a:t>	</a:t>
            </a:r>
            <a:r>
              <a:rPr lang="en-US" sz="2200" dirty="0" err="1">
                <a:latin typeface="Arial Black" pitchFamily="34" charset="0"/>
              </a:rPr>
              <a:t>Conclusión</a:t>
            </a:r>
            <a:r>
              <a:rPr lang="en-US" sz="2200" dirty="0">
                <a:latin typeface="Arial Black" pitchFamily="34" charset="0"/>
              </a:rPr>
              <a:t>: </a:t>
            </a:r>
            <a:r>
              <a:rPr lang="en-US" sz="2200" dirty="0" err="1">
                <a:latin typeface="Arial Black" pitchFamily="34" charset="0"/>
              </a:rPr>
              <a:t>resumen</a:t>
            </a:r>
            <a:r>
              <a:rPr lang="en-US" sz="2200" dirty="0">
                <a:latin typeface="Arial Black" pitchFamily="34" charset="0"/>
              </a:rPr>
              <a:t> de lo </a:t>
            </a:r>
            <a:r>
              <a:rPr lang="en-US" sz="2200" dirty="0" err="1">
                <a:latin typeface="Arial Black" pitchFamily="34" charset="0"/>
              </a:rPr>
              <a:t>planteado</a:t>
            </a:r>
            <a:r>
              <a:rPr lang="en-US" sz="2200" dirty="0">
                <a:latin typeface="Arial Black" pitchFamily="34" charset="0"/>
              </a:rPr>
              <a:t>, 	</a:t>
            </a:r>
            <a:r>
              <a:rPr lang="en-US" sz="2200" dirty="0" err="1">
                <a:latin typeface="Arial Black" pitchFamily="34" charset="0"/>
              </a:rPr>
              <a:t>reafirmación</a:t>
            </a:r>
            <a:r>
              <a:rPr lang="en-US" sz="2200" dirty="0">
                <a:latin typeface="Arial Black" pitchFamily="34" charset="0"/>
              </a:rPr>
              <a:t> de la </a:t>
            </a:r>
            <a:r>
              <a:rPr lang="en-US" sz="2200" dirty="0" err="1">
                <a:latin typeface="Arial Black" pitchFamily="34" charset="0"/>
              </a:rPr>
              <a:t>tesis</a:t>
            </a:r>
            <a:r>
              <a:rPr lang="en-US" sz="2200" dirty="0">
                <a:latin typeface="Arial Black" pitchFamily="34" charset="0"/>
              </a:rPr>
              <a:t>. Se </a:t>
            </a:r>
            <a:r>
              <a:rPr lang="en-US" sz="2200" dirty="0" err="1">
                <a:latin typeface="Arial Black" pitchFamily="34" charset="0"/>
              </a:rPr>
              <a:t>puede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cerrar</a:t>
            </a:r>
            <a:r>
              <a:rPr lang="en-US" sz="2200" dirty="0">
                <a:latin typeface="Arial Black" pitchFamily="34" charset="0"/>
              </a:rPr>
              <a:t> con 	</a:t>
            </a:r>
            <a:r>
              <a:rPr lang="en-US" sz="2200" dirty="0" err="1">
                <a:latin typeface="Arial Black" pitchFamily="34" charset="0"/>
              </a:rPr>
              <a:t>una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cita</a:t>
            </a:r>
            <a:r>
              <a:rPr lang="en-US" sz="2200" dirty="0">
                <a:latin typeface="Arial Black" pitchFamily="34" charset="0"/>
              </a:rPr>
              <a:t> o </a:t>
            </a:r>
            <a:r>
              <a:rPr lang="en-US" sz="2200" dirty="0" err="1">
                <a:latin typeface="Arial Black" pitchFamily="34" charset="0"/>
              </a:rPr>
              <a:t>anécdota</a:t>
            </a:r>
            <a:r>
              <a:rPr lang="en-US" sz="2200" dirty="0">
                <a:latin typeface="Arial Black" pitchFamily="34" charset="0"/>
              </a:rPr>
              <a:t> personal/</a:t>
            </a:r>
            <a:r>
              <a:rPr lang="en-US" sz="2200" dirty="0" err="1">
                <a:latin typeface="Arial Black" pitchFamily="34" charset="0"/>
              </a:rPr>
              <a:t>famosa</a:t>
            </a:r>
            <a:r>
              <a:rPr lang="en-US" sz="2200" dirty="0">
                <a:latin typeface="Arial Black" pitchFamily="34" charset="0"/>
              </a:rPr>
              <a:t> y </a:t>
            </a:r>
            <a:r>
              <a:rPr lang="en-US" sz="2200" dirty="0" err="1">
                <a:latin typeface="Arial Black" pitchFamily="34" charset="0"/>
              </a:rPr>
              <a:t>dejar</a:t>
            </a:r>
            <a:r>
              <a:rPr lang="en-US" sz="2200" dirty="0">
                <a:latin typeface="Arial Black" pitchFamily="34" charset="0"/>
              </a:rPr>
              <a:t> un 	final </a:t>
            </a:r>
            <a:r>
              <a:rPr lang="en-US" sz="2200" dirty="0" err="1">
                <a:latin typeface="Arial Black" pitchFamily="34" charset="0"/>
              </a:rPr>
              <a:t>abierto</a:t>
            </a:r>
            <a:r>
              <a:rPr lang="en-US" sz="2200" dirty="0">
                <a:latin typeface="Arial Black" pitchFamily="34" charset="0"/>
              </a:rPr>
              <a:t> (</a:t>
            </a:r>
            <a:r>
              <a:rPr lang="en-US" sz="2200" dirty="0" err="1">
                <a:latin typeface="Arial Black" pitchFamily="34" charset="0"/>
              </a:rPr>
              <a:t>interrogante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planteado</a:t>
            </a:r>
            <a:r>
              <a:rPr lang="en-US" sz="2200" dirty="0">
                <a:latin typeface="Arial Black" pitchFamily="34" charset="0"/>
              </a:rPr>
              <a:t>, </a:t>
            </a:r>
            <a:r>
              <a:rPr lang="en-US" sz="2200" dirty="0" err="1">
                <a:latin typeface="Arial Black" pitchFamily="34" charset="0"/>
              </a:rPr>
              <a:t>anuncio</a:t>
            </a:r>
            <a:r>
              <a:rPr lang="en-US" sz="2200" dirty="0">
                <a:latin typeface="Arial Black" pitchFamily="34" charset="0"/>
              </a:rPr>
              <a:t> 	de </a:t>
            </a:r>
            <a:r>
              <a:rPr lang="en-US" sz="2200" dirty="0" err="1">
                <a:latin typeface="Arial Black" pitchFamily="34" charset="0"/>
              </a:rPr>
              <a:t>posibles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err="1">
                <a:latin typeface="Arial Black" pitchFamily="34" charset="0"/>
              </a:rPr>
              <a:t>consecuencias</a:t>
            </a:r>
            <a:r>
              <a:rPr lang="en-US" sz="2200" dirty="0">
                <a:latin typeface="Arial Black" pitchFamily="34" charset="0"/>
              </a:rPr>
              <a:t>, etc.)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863840" cy="446197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Arial Black" pitchFamily="34" charset="0"/>
              </a:rPr>
              <a:t>Begin with a concise statement of position on the issue (Hook sentence)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Arial Black" pitchFamily="34" charset="0"/>
              </a:rPr>
              <a:t>State your position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Arial Black" pitchFamily="34" charset="0"/>
              </a:rPr>
              <a:t>Support this position with valid evident from the sources</a:t>
            </a:r>
          </a:p>
          <a:p>
            <a:pPr marL="0" indent="0"/>
            <a:r>
              <a:rPr lang="en-US" sz="4000" dirty="0">
                <a:latin typeface="Arial Black" pitchFamily="34" charset="0"/>
              </a:rPr>
              <a:t>	(facts, statistics, examples, reasons,</a:t>
            </a:r>
          </a:p>
          <a:p>
            <a:pPr marL="0" indent="0"/>
            <a:r>
              <a:rPr lang="en-US" sz="4000" dirty="0">
                <a:latin typeface="Arial Black" pitchFamily="34" charset="0"/>
              </a:rPr>
              <a:t>	expert opinions, responsible 	appeals 	to emotion)</a:t>
            </a:r>
          </a:p>
        </p:txBody>
      </p:sp>
      <p:pic>
        <p:nvPicPr>
          <p:cNvPr id="2050" name="Picture 2" descr="G:\presenter media\stick_figure_drawing_three_check_marks_300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171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0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520940" cy="357984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400" dirty="0"/>
              <a:t>Address the audience whose views may differ from your own.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400" dirty="0"/>
              <a:t>Anticipate opposing arguments.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400" dirty="0"/>
              <a:t>Conclude in a way that prompts the reader to change their way of thinking or to take a certain course of action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400" dirty="0"/>
          </a:p>
        </p:txBody>
      </p:sp>
      <p:pic>
        <p:nvPicPr>
          <p:cNvPr id="3074" name="Picture 2" descr="G:\presenter media\stick_figures_agreement_8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5257"/>
            <a:ext cx="2895600" cy="2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7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7520940" cy="548640"/>
          </a:xfrm>
        </p:spPr>
        <p:txBody>
          <a:bodyPr/>
          <a:lstStyle/>
          <a:p>
            <a:r>
              <a:rPr lang="en-US" dirty="0"/>
              <a:t>HOOK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520940" cy="495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itchFamily="34" charset="0"/>
              </a:rPr>
              <a:t>Personal example: </a:t>
            </a:r>
            <a:r>
              <a:rPr lang="en-US" sz="1800" dirty="0">
                <a:latin typeface="Arial Black" pitchFamily="34" charset="0"/>
              </a:rPr>
              <a:t>My life was transformed on my 12</a:t>
            </a:r>
            <a:r>
              <a:rPr lang="en-US" sz="1800" baseline="30000" dirty="0">
                <a:latin typeface="Arial Black" pitchFamily="34" charset="0"/>
              </a:rPr>
              <a:t>th</a:t>
            </a:r>
            <a:r>
              <a:rPr lang="en-US" sz="1800" dirty="0">
                <a:latin typeface="Arial Black" pitchFamily="34" charset="0"/>
              </a:rPr>
              <a:t> birthday when I pulled back the wrapping paper on my gift and saw the Apple iPhone logo on the box.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Quotation: </a:t>
            </a:r>
            <a:r>
              <a:rPr lang="en-US" sz="1800" b="0" dirty="0">
                <a:latin typeface="Arial Black" pitchFamily="34" charset="0"/>
              </a:rPr>
              <a:t>The late Steve Jobs said</a:t>
            </a:r>
            <a:r>
              <a:rPr lang="en-US" sz="1800" b="0" i="1" dirty="0">
                <a:latin typeface="Arial Black" pitchFamily="34" charset="0"/>
              </a:rPr>
              <a:t> “</a:t>
            </a:r>
            <a:r>
              <a:rPr lang="en-US" sz="1800" b="0" dirty="0">
                <a:latin typeface="Arial Black" pitchFamily="34" charset="0"/>
              </a:rPr>
              <a:t>You know, everybody has a cell phone, but I don’t know one person who likes their cell phone. I want to make a phone that people love.”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Fact or stat: </a:t>
            </a:r>
            <a:r>
              <a:rPr lang="en-US" sz="1800" b="0" dirty="0">
                <a:latin typeface="Arial Black" pitchFamily="34" charset="0"/>
              </a:rPr>
              <a:t>The world is a dangerous place, but it might be worse without cell phones, In fact, 40% of mobile phone owners said their cell phone may have saved their life in an emergency.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Current event: </a:t>
            </a:r>
            <a:r>
              <a:rPr lang="en-US" sz="1800" b="0" dirty="0">
                <a:latin typeface="Arial Black" pitchFamily="34" charset="0"/>
              </a:rPr>
              <a:t>Recently there has been a movement to add cell phone technology to the tools used in today’s classrooms.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Contrast to the thesis: </a:t>
            </a:r>
            <a:r>
              <a:rPr lang="en-US" sz="1800" b="0" dirty="0">
                <a:latin typeface="Arial Black" pitchFamily="34" charset="0"/>
              </a:rPr>
              <a:t>Cell phones are perhaps the most annoying invention of our generation; however, no one wants to give theirs up.</a:t>
            </a:r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Rhetorical question  </a:t>
            </a:r>
            <a:r>
              <a:rPr lang="en-US" sz="2400" dirty="0">
                <a:latin typeface="Arial Black" pitchFamily="34" charset="0"/>
                <a:sym typeface="Wingdings" panose="05000000000000000000" pitchFamily="2" charset="2"/>
              </a:rPr>
              <a:t>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BAD THESIS 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I think children over the age of 12 should have a cell phone.</a:t>
            </a:r>
          </a:p>
        </p:txBody>
      </p:sp>
    </p:spTree>
    <p:extLst>
      <p:ext uri="{BB962C8B-B14F-4D97-AF65-F5344CB8AC3E}">
        <p14:creationId xmlns:p14="http://schemas.microsoft.com/office/powerpoint/2010/main" val="196558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/>
              <a:t>GOOD THESIS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	Children over the age of 12 should have cell phones because they promote responsibility, assist with organization, and enhance independence.</a:t>
            </a:r>
          </a:p>
        </p:txBody>
      </p:sp>
    </p:spTree>
    <p:extLst>
      <p:ext uri="{BB962C8B-B14F-4D97-AF65-F5344CB8AC3E}">
        <p14:creationId xmlns:p14="http://schemas.microsoft.com/office/powerpoint/2010/main" val="48577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urlz MT" pitchFamily="82" charset="0"/>
              </a:rPr>
              <a:t>“</a:t>
            </a:r>
            <a:r>
              <a:rPr lang="en-US" b="1" i="1" dirty="0">
                <a:latin typeface="Tempus Sans ITC" pitchFamily="82" charset="0"/>
              </a:rPr>
              <a:t>Writing comes  more easily when you have something to say.”  </a:t>
            </a:r>
            <a:r>
              <a:rPr lang="en-US" sz="1400" dirty="0"/>
              <a:t>--</a:t>
            </a:r>
            <a:r>
              <a:rPr lang="en-US" sz="1400" dirty="0" err="1"/>
              <a:t>Sholem</a:t>
            </a:r>
            <a:r>
              <a:rPr lang="en-US" sz="1400" dirty="0"/>
              <a:t> Asch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20940" cy="357984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Develop your thesis statement to take a stand on the issue and that focuses your argument.</a:t>
            </a:r>
          </a:p>
          <a:p>
            <a:endParaRPr lang="en-US" sz="3200" dirty="0"/>
          </a:p>
          <a:p>
            <a:r>
              <a:rPr lang="en-US" sz="3200" i="1" dirty="0"/>
              <a:t>Se </a:t>
            </a:r>
            <a:r>
              <a:rPr lang="en-US" sz="3200" i="1" dirty="0" err="1"/>
              <a:t>debe</a:t>
            </a:r>
            <a:r>
              <a:rPr lang="en-US" sz="3200" i="1" dirty="0"/>
              <a:t> </a:t>
            </a:r>
            <a:r>
              <a:rPr lang="en-US" sz="3200" i="1" dirty="0" err="1"/>
              <a:t>preservar</a:t>
            </a:r>
            <a:r>
              <a:rPr lang="en-US" sz="3200" i="1" dirty="0"/>
              <a:t> la </a:t>
            </a:r>
            <a:r>
              <a:rPr lang="en-US" sz="3200" i="1" dirty="0" err="1"/>
              <a:t>quinceañera</a:t>
            </a:r>
            <a:r>
              <a:rPr lang="en-US" sz="3200" i="1" dirty="0"/>
              <a:t> </a:t>
            </a:r>
            <a:r>
              <a:rPr lang="en-US" sz="3200" i="1" dirty="0" err="1"/>
              <a:t>tradicional</a:t>
            </a:r>
            <a:r>
              <a:rPr lang="en-US" sz="3200" i="1" dirty="0"/>
              <a:t> </a:t>
            </a:r>
            <a:r>
              <a:rPr lang="en-US" sz="3200" i="1" dirty="0" err="1"/>
              <a:t>ya</a:t>
            </a:r>
            <a:r>
              <a:rPr lang="en-US" sz="3200" i="1" dirty="0"/>
              <a:t>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refleja</a:t>
            </a:r>
            <a:r>
              <a:rPr lang="en-US" sz="3200" i="1" dirty="0"/>
              <a:t> </a:t>
            </a:r>
            <a:r>
              <a:rPr lang="es-ES" sz="3200" i="1" dirty="0"/>
              <a:t>un rito especial para la honorada tanto como </a:t>
            </a:r>
            <a:r>
              <a:rPr lang="en-US" sz="3200" i="1" dirty="0"/>
              <a:t>el valor y la </a:t>
            </a:r>
            <a:r>
              <a:rPr lang="en-US" sz="3200" i="1" dirty="0" err="1"/>
              <a:t>identidad</a:t>
            </a:r>
            <a:r>
              <a:rPr lang="en-US" sz="3200" i="1" dirty="0"/>
              <a:t> de la </a:t>
            </a:r>
            <a:r>
              <a:rPr lang="en-US" sz="3200" i="1" dirty="0" err="1"/>
              <a:t>familia</a:t>
            </a:r>
            <a:r>
              <a:rPr lang="en-US" sz="3200" i="1" dirty="0"/>
              <a:t> </a:t>
            </a:r>
            <a:r>
              <a:rPr lang="en-US" sz="3200" i="1" dirty="0" err="1"/>
              <a:t>hispana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115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324</TotalTime>
  <Words>492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Curlz MT</vt:lpstr>
      <vt:lpstr>Franklin Gothic Book</vt:lpstr>
      <vt:lpstr>Franklin Gothic Medium</vt:lpstr>
      <vt:lpstr>Tempus Sans ITC</vt:lpstr>
      <vt:lpstr>Wingdings</vt:lpstr>
      <vt:lpstr>Angles</vt:lpstr>
      <vt:lpstr>Preparing for the Persuasive essay</vt:lpstr>
      <vt:lpstr>How can I express my opinion in a convincing way?</vt:lpstr>
      <vt:lpstr>5 steps to a 5…</vt:lpstr>
      <vt:lpstr>GUIDELINEs</vt:lpstr>
      <vt:lpstr>PowerPoint Presentation</vt:lpstr>
      <vt:lpstr>HOOK SENTENCE</vt:lpstr>
      <vt:lpstr>   BAD THESIS  </vt:lpstr>
      <vt:lpstr>   GOOD THESIS </vt:lpstr>
      <vt:lpstr>“Writing comes  more easily when you have something to say.”  --Sholem Asch</vt:lpstr>
      <vt:lpstr>PowerPoint Presentation</vt:lpstr>
      <vt:lpstr>How do I develop my argument?</vt:lpstr>
      <vt:lpstr>ESTABLish common ground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Persuasive essay</dc:title>
  <dc:creator>Owner</dc:creator>
  <cp:lastModifiedBy>Mariela Pulido</cp:lastModifiedBy>
  <cp:revision>32</cp:revision>
  <dcterms:created xsi:type="dcterms:W3CDTF">2012-12-06T22:02:49Z</dcterms:created>
  <dcterms:modified xsi:type="dcterms:W3CDTF">2020-01-15T20:21:52Z</dcterms:modified>
</cp:coreProperties>
</file>