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59" r:id="rId4"/>
    <p:sldId id="260" r:id="rId5"/>
    <p:sldId id="266" r:id="rId6"/>
    <p:sldId id="267" r:id="rId7"/>
    <p:sldId id="261" r:id="rId8"/>
    <p:sldId id="262" r:id="rId9"/>
    <p:sldId id="263" r:id="rId10"/>
    <p:sldId id="264" r:id="rId11"/>
    <p:sldId id="265" r:id="rId1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182" autoAdjust="0"/>
  </p:normalViewPr>
  <p:slideViewPr>
    <p:cSldViewPr showGuides="1">
      <p:cViewPr>
        <p:scale>
          <a:sx n="67" d="100"/>
          <a:sy n="67" d="100"/>
        </p:scale>
        <p:origin x="644" y="4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8/22/2019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8/22/2019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 descr="Stacked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A09E-12D5-4B1D-B8BB-C300B1DDD423}" type="datetime1">
              <a:rPr lang="en-US" smtClean="0"/>
              <a:t>8/22/2019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53D-4C84-40AA-983E-A1E818A7FEFC}" type="datetime1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CEE-AE66-4EAB-9C04-97F8A56A6354}" type="datetime1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77B-053C-438C-8A98-92C419A6701C}" type="datetime1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ed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F46-0123-4A75-9835-49DC49D53DE2}" type="datetime1">
              <a:rPr lang="en-US" smtClean="0"/>
              <a:t>8/22/2019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8"/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78D-18AE-47D1-B10A-42F623B40082}" type="datetime1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6AE8-D704-41F6-B16A-5547B5672AC1}" type="datetime1">
              <a:rPr lang="en-US" smtClean="0"/>
              <a:t>8/22/2019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9538-6F63-4C0B-916D-ED3F4E0A1B28}" type="datetime1">
              <a:rPr lang="en-US" smtClean="0"/>
              <a:t>8/22/2019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15BF-7116-4A9E-8022-5A2DC937F971}" type="datetime1">
              <a:rPr lang="en-US" smtClean="0"/>
              <a:t>8/22/2019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C91-5A3B-40CE-8C1D-279A8EF6E008}" type="datetime1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C20A-B94A-4E20-B4B2-88A7825AE904}" type="datetime1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59468AF-EFCF-4AAD-ACF4-3BA83EC4AF4E}" type="datetime1">
              <a:rPr lang="en-US" smtClean="0"/>
              <a:pPr/>
              <a:t>8/22/2019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andrea.Radford@cobbk12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a.Radford@cobbk12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rapulido.weebly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Open House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625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     Sra. Mariela Pulido</a:t>
            </a:r>
          </a:p>
          <a:p>
            <a:br>
              <a:rPr lang="en-US" dirty="0"/>
            </a:br>
            <a:r>
              <a:rPr lang="en-US" dirty="0"/>
              <a:t>    Honors Spanish V-1</a:t>
            </a:r>
            <a:r>
              <a:rPr lang="en-US" baseline="30000" dirty="0"/>
              <a:t>st</a:t>
            </a:r>
            <a:r>
              <a:rPr lang="en-US" dirty="0"/>
              <a:t> Block</a:t>
            </a:r>
          </a:p>
          <a:p>
            <a:r>
              <a:rPr lang="en-US" dirty="0"/>
              <a:t>    Honors Spanish II- 2</a:t>
            </a:r>
            <a:r>
              <a:rPr lang="en-US" baseline="30000" dirty="0"/>
              <a:t>nd</a:t>
            </a:r>
            <a:r>
              <a:rPr lang="en-US" dirty="0"/>
              <a:t> &amp; 4</a:t>
            </a:r>
            <a:r>
              <a:rPr lang="en-US" baseline="30000" dirty="0"/>
              <a:t>th</a:t>
            </a:r>
            <a:r>
              <a:rPr lang="en-US" dirty="0"/>
              <a:t> Block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FF0016-628D-4C78-801F-47CDBA6D4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012" y="0"/>
            <a:ext cx="5283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76200"/>
            <a:ext cx="11582399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One of the Biggest Concerns for Our Students-Vaping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372" y="1295400"/>
            <a:ext cx="5691240" cy="5507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412" y="1295400"/>
            <a:ext cx="5410200" cy="555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91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2" y="1701800"/>
            <a:ext cx="10361851" cy="4470400"/>
          </a:xfrm>
        </p:spPr>
        <p:txBody>
          <a:bodyPr/>
          <a:lstStyle/>
          <a:p>
            <a:r>
              <a:rPr lang="en-US" dirty="0"/>
              <a:t>If I am not able to hear and answer your question-</a:t>
            </a:r>
          </a:p>
          <a:p>
            <a:pPr marL="0" indent="0">
              <a:buNone/>
            </a:pPr>
            <a:r>
              <a:rPr lang="en-US" dirty="0"/>
              <a:t>    please email me – mariela.pulido</a:t>
            </a:r>
            <a:r>
              <a:rPr lang="en-US" dirty="0">
                <a:hlinkClick r:id="rId2"/>
              </a:rPr>
              <a:t>@cobbk12.org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Thank you for attending tonight!</a:t>
            </a:r>
          </a:p>
          <a:p>
            <a:pPr marL="0" indent="0">
              <a:buNone/>
            </a:pPr>
            <a:r>
              <a:rPr lang="en-US" dirty="0"/>
              <a:t>And, I will gladly take donations</a:t>
            </a:r>
          </a:p>
          <a:p>
            <a:pPr marL="0" indent="0">
              <a:buNone/>
            </a:pPr>
            <a:r>
              <a:rPr lang="en-US" dirty="0"/>
              <a:t>Of hand sanitizer and Kleenexes!</a:t>
            </a:r>
          </a:p>
          <a:p>
            <a:pPr marL="0" indent="0">
              <a:buNone/>
            </a:pPr>
            <a:r>
              <a:rPr lang="en-US" dirty="0"/>
              <a:t>¡Gracias!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21E984-0FFD-465A-86AF-1046E994E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773" y="2841417"/>
            <a:ext cx="6234052" cy="334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72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¡ </a:t>
            </a:r>
            <a:r>
              <a:rPr lang="en-US" dirty="0" err="1"/>
              <a:t>Bienvenidos</a:t>
            </a:r>
            <a:r>
              <a:rPr lang="en-US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5003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My Contact Information</a:t>
            </a:r>
          </a:p>
          <a:p>
            <a:pPr marL="0" indent="0">
              <a:buNone/>
            </a:pPr>
            <a:r>
              <a:rPr lang="en-US" dirty="0"/>
              <a:t>    Room 2303</a:t>
            </a:r>
          </a:p>
          <a:p>
            <a:pPr marL="0" indent="0">
              <a:buNone/>
            </a:pPr>
            <a:r>
              <a:rPr lang="en-US" dirty="0"/>
              <a:t>    mariela.pulido</a:t>
            </a:r>
            <a:r>
              <a:rPr lang="en-US" dirty="0">
                <a:hlinkClick r:id="rId3"/>
              </a:rPr>
              <a:t>@cobbk12.org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678-331-3961 ext. 2303 = voicemail</a:t>
            </a:r>
          </a:p>
          <a:p>
            <a:r>
              <a:rPr lang="en-US" b="1" dirty="0"/>
              <a:t>Remind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&amp; 4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  <a:r>
              <a:rPr lang="en-US" dirty="0"/>
              <a:t>Blocks </a:t>
            </a:r>
            <a:r>
              <a:rPr lang="en-US" b="1" dirty="0"/>
              <a:t>(Honors Spanish 2) </a:t>
            </a:r>
          </a:p>
          <a:p>
            <a:pPr marL="0" indent="0">
              <a:buNone/>
            </a:pPr>
            <a:r>
              <a:rPr lang="en-US" dirty="0"/>
              <a:t>-Text the message @79f8a to the number 81010.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b="1" dirty="0"/>
              <a:t> 1</a:t>
            </a:r>
            <a:r>
              <a:rPr lang="en-US" b="1" baseline="30000" dirty="0"/>
              <a:t>st</a:t>
            </a:r>
            <a:r>
              <a:rPr lang="en-US" b="1" dirty="0"/>
              <a:t>  </a:t>
            </a:r>
            <a:r>
              <a:rPr lang="en-US" dirty="0"/>
              <a:t>Block </a:t>
            </a:r>
            <a:r>
              <a:rPr lang="en-US" b="1" dirty="0"/>
              <a:t>(Honors Spanish 5)</a:t>
            </a:r>
          </a:p>
          <a:p>
            <a:pPr marL="0" indent="0">
              <a:buNone/>
            </a:pPr>
            <a:r>
              <a:rPr lang="en-US" dirty="0"/>
              <a:t>-Text the message @cgg9g6 to the number 81010.</a:t>
            </a:r>
          </a:p>
          <a:p>
            <a:pPr marL="0" indent="0">
              <a:buNone/>
            </a:pPr>
            <a:r>
              <a:rPr lang="en-US" dirty="0"/>
              <a:t>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544BD3-C371-4CB3-BBD1-4C44DEC37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9812" y="420464"/>
            <a:ext cx="3246505" cy="351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Curriculum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Honors Spanish V</a:t>
            </a:r>
          </a:p>
          <a:p>
            <a:pPr marL="0" indent="0">
              <a:buNone/>
            </a:pPr>
            <a:r>
              <a:rPr lang="en-US" dirty="0"/>
              <a:t>    Goals include the 4 modes of the Subjunctive, Future/Conditional, Perfect tenses and all Commands forms. We will have two major projects, the Interview project and the Cultural project.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Honors Spanish II</a:t>
            </a:r>
          </a:p>
          <a:p>
            <a:pPr marL="0" indent="0">
              <a:buNone/>
            </a:pPr>
            <a:r>
              <a:rPr lang="en-US" dirty="0"/>
              <a:t>    Goals include proper use of Present Progressive, Reflexive verbs and Past tense.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2892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 and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927600"/>
          </a:xfrm>
        </p:spPr>
        <p:txBody>
          <a:bodyPr>
            <a:normAutofit/>
          </a:bodyPr>
          <a:lstStyle/>
          <a:p>
            <a:r>
              <a:rPr lang="en-US" b="1" dirty="0"/>
              <a:t>Honors Spanish V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i="1" dirty="0" err="1"/>
              <a:t>Descubre</a:t>
            </a:r>
            <a:r>
              <a:rPr lang="en-US" i="1" dirty="0"/>
              <a:t> 2-</a:t>
            </a:r>
            <a:r>
              <a:rPr lang="en-US" dirty="0"/>
              <a:t>Students were </a:t>
            </a:r>
            <a:r>
              <a:rPr lang="en-US" b="1" dirty="0"/>
              <a:t>not</a:t>
            </a:r>
            <a:r>
              <a:rPr lang="en-US" dirty="0"/>
              <a:t> issued hard copy textbooks.</a:t>
            </a:r>
          </a:p>
          <a:p>
            <a:pPr marL="0" indent="0">
              <a:buNone/>
            </a:pPr>
            <a:r>
              <a:rPr lang="en-US" i="1" dirty="0"/>
              <a:t>     </a:t>
            </a:r>
            <a:r>
              <a:rPr lang="en-US" b="1" i="1" dirty="0"/>
              <a:t>All</a:t>
            </a:r>
            <a:r>
              <a:rPr lang="en-US" i="1" dirty="0"/>
              <a:t> students have been registered for the online textbooks. </a:t>
            </a:r>
          </a:p>
          <a:p>
            <a:pPr marL="0" indent="0">
              <a:buNone/>
            </a:pPr>
            <a:r>
              <a:rPr lang="en-US" i="1" dirty="0"/>
              <a:t>     Textbook access = </a:t>
            </a:r>
            <a:r>
              <a:rPr lang="en-US" b="1" i="1" dirty="0"/>
              <a:t>VHL Central Website</a:t>
            </a:r>
          </a:p>
          <a:p>
            <a:r>
              <a:rPr lang="en-US" b="1" i="1" dirty="0"/>
              <a:t>Honors Spanish II</a:t>
            </a:r>
          </a:p>
          <a:p>
            <a:pPr marL="0" indent="0">
              <a:buNone/>
            </a:pPr>
            <a:r>
              <a:rPr lang="en-US" i="1" dirty="0"/>
              <a:t>     </a:t>
            </a:r>
            <a:r>
              <a:rPr lang="en-US" i="1" dirty="0" err="1"/>
              <a:t>Descubre</a:t>
            </a:r>
            <a:r>
              <a:rPr lang="en-US" i="1" dirty="0"/>
              <a:t> 1-Students were </a:t>
            </a:r>
            <a:r>
              <a:rPr lang="en-US" b="1" dirty="0"/>
              <a:t>not</a:t>
            </a:r>
            <a:r>
              <a:rPr lang="en-US" i="1" dirty="0"/>
              <a:t> issued hard copy textbooks </a:t>
            </a:r>
          </a:p>
          <a:p>
            <a:pPr marL="0" indent="0">
              <a:buNone/>
            </a:pPr>
            <a:r>
              <a:rPr lang="en-US" b="1" i="1" dirty="0"/>
              <a:t>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706" y="4419600"/>
            <a:ext cx="1647619" cy="20285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612" y="76200"/>
            <a:ext cx="1647619" cy="20285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3FAF92-C58C-4466-AD4C-78A1B57B4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6812" y="95250"/>
            <a:ext cx="1738776" cy="202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9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90600"/>
          </a:xfrm>
        </p:spPr>
        <p:txBody>
          <a:bodyPr/>
          <a:lstStyle/>
          <a:p>
            <a:pPr algn="ctr"/>
            <a:r>
              <a:rPr lang="en-US" dirty="0"/>
              <a:t>Daily Blog and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1" y="990600"/>
            <a:ext cx="12192001" cy="4876800"/>
          </a:xfrm>
        </p:spPr>
        <p:txBody>
          <a:bodyPr/>
          <a:lstStyle/>
          <a:p>
            <a:r>
              <a:rPr lang="en-US" dirty="0"/>
              <a:t>You can find the day-to-day class activities on the blog =</a:t>
            </a:r>
          </a:p>
          <a:p>
            <a:pPr marL="0" indent="0">
              <a:buNone/>
            </a:pPr>
            <a:r>
              <a:rPr lang="en-US" dirty="0"/>
              <a:t>Hillgrove Website    </a:t>
            </a:r>
            <a:r>
              <a:rPr lang="en-US" i="1" dirty="0"/>
              <a:t>Departments</a:t>
            </a:r>
            <a:r>
              <a:rPr lang="en-US" dirty="0"/>
              <a:t>    </a:t>
            </a:r>
            <a:r>
              <a:rPr lang="en-US" i="1" dirty="0"/>
              <a:t>World</a:t>
            </a:r>
            <a:r>
              <a:rPr lang="en-US" dirty="0"/>
              <a:t> </a:t>
            </a:r>
            <a:r>
              <a:rPr lang="en-US" i="1" dirty="0"/>
              <a:t>Language</a:t>
            </a:r>
            <a:r>
              <a:rPr lang="en-US" dirty="0"/>
              <a:t>    </a:t>
            </a:r>
            <a:r>
              <a:rPr lang="en-US" i="1" dirty="0"/>
              <a:t>Mariela Pulido Website</a:t>
            </a:r>
          </a:p>
          <a:p>
            <a:r>
              <a:rPr lang="en-US" dirty="0"/>
              <a:t>Under Blog, I will post the day-to-day activities including the PowerPoints I use in class</a:t>
            </a:r>
          </a:p>
          <a:p>
            <a:r>
              <a:rPr lang="en-US" dirty="0"/>
              <a:t>Under the resources pages, I will post documents, links</a:t>
            </a:r>
          </a:p>
          <a:p>
            <a:pPr marL="0" indent="0">
              <a:buNone/>
            </a:pPr>
            <a:r>
              <a:rPr lang="en-US" dirty="0"/>
              <a:t>     and more resources and practice for each unit.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https://srapulido.weebly.com/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970212" y="1714471"/>
            <a:ext cx="239890" cy="213379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256212" y="1691612"/>
            <a:ext cx="239890" cy="213379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8043158" y="1714470"/>
            <a:ext cx="239890" cy="213379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0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1B863-1479-4D4E-84CE-88DD3C251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Categories for Honors Sp.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4A578-E994-4477-84F7-A8882E628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Listening…………………………………………….…….…...15%</a:t>
            </a:r>
            <a:endParaRPr lang="en-US" dirty="0"/>
          </a:p>
          <a:p>
            <a:r>
              <a:rPr lang="en-US" b="1" dirty="0"/>
              <a:t>Reading Comprehension……………….……..……..…15%</a:t>
            </a:r>
            <a:endParaRPr lang="en-US" dirty="0"/>
          </a:p>
          <a:p>
            <a:r>
              <a:rPr lang="en-US" b="1" dirty="0"/>
              <a:t>Speaking…………………………………….……………..……15%</a:t>
            </a:r>
            <a:endParaRPr lang="en-US" dirty="0"/>
          </a:p>
          <a:p>
            <a:r>
              <a:rPr lang="en-US" b="1" dirty="0"/>
              <a:t>Writing…………………………………………………..…......15%</a:t>
            </a:r>
            <a:endParaRPr lang="en-US" dirty="0"/>
          </a:p>
          <a:p>
            <a:r>
              <a:rPr lang="en-US" b="1" dirty="0"/>
              <a:t>Grammar……………….……………………………..….…….15%</a:t>
            </a:r>
            <a:endParaRPr lang="en-US" dirty="0"/>
          </a:p>
          <a:p>
            <a:r>
              <a:rPr lang="en-US" b="1" dirty="0"/>
              <a:t>Vocabulary……………………….……………………….…...15%</a:t>
            </a:r>
            <a:endParaRPr lang="en-US" dirty="0"/>
          </a:p>
          <a:p>
            <a:r>
              <a:rPr lang="en-US" b="1" dirty="0"/>
              <a:t>Comprehensive Final Exam……..........................</a:t>
            </a:r>
            <a:r>
              <a:rPr lang="en-US" b="1" u="sng" dirty="0"/>
              <a:t>10%</a:t>
            </a:r>
            <a:r>
              <a:rPr lang="en-US" b="1" dirty="0"/>
              <a:t>          </a:t>
            </a:r>
            <a:endParaRPr lang="en-US" dirty="0"/>
          </a:p>
          <a:p>
            <a:r>
              <a:rPr lang="en-US" b="1" dirty="0"/>
              <a:t>Total……………...................................................100%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875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838200"/>
          </a:xfrm>
        </p:spPr>
        <p:txBody>
          <a:bodyPr/>
          <a:lstStyle/>
          <a:p>
            <a:pPr algn="ctr"/>
            <a:r>
              <a:rPr lang="en-US" dirty="0"/>
              <a:t>Grading Categories for Honors Sp.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143000"/>
            <a:ext cx="10157354" cy="5867400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/>
              <a:t>Formative Assessments - 15% </a:t>
            </a:r>
            <a:endParaRPr lang="en-US" sz="2800" i="1" dirty="0"/>
          </a:p>
          <a:p>
            <a:pPr marL="0" indent="0">
              <a:buNone/>
            </a:pPr>
            <a:r>
              <a:rPr lang="en-US" i="1" dirty="0"/>
              <a:t>Formative assessments are comprised of in-class activities, VHL Central activities and homework.  </a:t>
            </a:r>
          </a:p>
          <a:p>
            <a:pPr marL="0" indent="0">
              <a:buNone/>
            </a:pPr>
            <a:r>
              <a:rPr lang="en-US" i="1" u="sng" dirty="0"/>
              <a:t>All</a:t>
            </a:r>
            <a:r>
              <a:rPr lang="en-US" i="1" dirty="0"/>
              <a:t> VHL Central Activities will count for a grade and will go into this category. </a:t>
            </a:r>
            <a:r>
              <a:rPr lang="en-US" b="1" dirty="0"/>
              <a:t> </a:t>
            </a:r>
            <a:endParaRPr lang="en-US" b="1" u="sng" dirty="0"/>
          </a:p>
          <a:p>
            <a:r>
              <a:rPr lang="en-US" sz="2800" b="1" dirty="0"/>
              <a:t>Summative Assessments</a:t>
            </a:r>
            <a:r>
              <a:rPr lang="en-US" sz="2800" b="1" i="1" dirty="0"/>
              <a:t> - 30%</a:t>
            </a:r>
            <a:endParaRPr lang="en-US" sz="2800" b="1" u="sng" dirty="0"/>
          </a:p>
          <a:p>
            <a:pPr marL="0" indent="0">
              <a:buNone/>
            </a:pPr>
            <a:r>
              <a:rPr lang="en-US" i="1" dirty="0"/>
              <a:t>Essays, projects, quizzes related to grammar, writing, vocabulary, reading, speaking, listening and culture.		</a:t>
            </a:r>
          </a:p>
          <a:p>
            <a:r>
              <a:rPr lang="en-US" sz="2800" b="1" dirty="0"/>
              <a:t>Formal Evaluations - 40%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i="1" dirty="0"/>
              <a:t>Chapter/unit tests, major projects and presentations</a:t>
            </a:r>
          </a:p>
          <a:p>
            <a:r>
              <a:rPr lang="en-US" sz="2800" b="1" dirty="0"/>
              <a:t>Final Exam - 15%</a:t>
            </a:r>
            <a:endParaRPr lang="en-US" sz="2800" i="1" dirty="0"/>
          </a:p>
          <a:p>
            <a:pPr marL="0" indent="0">
              <a:buNone/>
            </a:pPr>
            <a:r>
              <a:rPr lang="en-US" i="1" dirty="0"/>
              <a:t>There will be 4 parts to the final exam: listening, speaking, writing, and reading</a:t>
            </a:r>
          </a:p>
          <a:p>
            <a:pPr marL="0" indent="0">
              <a:buNone/>
            </a:pPr>
            <a:r>
              <a:rPr lang="en-US" i="1" dirty="0"/>
              <a:t>Students are eligible to exempt all parts of the final exam by meeting all the requirements of the Final Exam Exception Policy. See Student Handbook.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12" y="3962400"/>
            <a:ext cx="3948881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92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143000"/>
          </a:xfrm>
        </p:spPr>
        <p:txBody>
          <a:bodyPr/>
          <a:lstStyle/>
          <a:p>
            <a:pPr algn="ctr"/>
            <a:r>
              <a:rPr lang="en-US" dirty="0"/>
              <a:t>How to Be Successful in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Have a positive attitude!</a:t>
            </a:r>
          </a:p>
          <a:p>
            <a:r>
              <a:rPr lang="en-US" dirty="0"/>
              <a:t>Keep an Organized Binder!</a:t>
            </a:r>
          </a:p>
          <a:p>
            <a:r>
              <a:rPr lang="en-US" dirty="0"/>
              <a:t>Practice Every Day!</a:t>
            </a:r>
          </a:p>
          <a:p>
            <a:r>
              <a:rPr lang="en-US" dirty="0"/>
              <a:t>Check the Blog Every Day!</a:t>
            </a:r>
          </a:p>
          <a:p>
            <a:r>
              <a:rPr lang="en-US" dirty="0"/>
              <a:t>Review Vocabulary and Grammar Every Day!</a:t>
            </a:r>
          </a:p>
          <a:p>
            <a:r>
              <a:rPr lang="en-US" dirty="0"/>
              <a:t>Complete ALL assignments! AND</a:t>
            </a:r>
          </a:p>
          <a:p>
            <a:r>
              <a:rPr lang="en-US" dirty="0"/>
              <a:t>Turn in ALL assignments!</a:t>
            </a:r>
          </a:p>
          <a:p>
            <a:r>
              <a:rPr lang="en-US" dirty="0"/>
              <a:t>Use Memorization Tools &amp; Resources!</a:t>
            </a:r>
          </a:p>
        </p:txBody>
      </p:sp>
      <p:pic>
        <p:nvPicPr>
          <p:cNvPr id="4" name="Picture 3" descr="Adult Beginner Spanish Class on Wednesday Evening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012" y="1473200"/>
            <a:ext cx="62484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4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Class &amp; School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905000"/>
            <a:ext cx="10157354" cy="5181600"/>
          </a:xfrm>
        </p:spPr>
        <p:txBody>
          <a:bodyPr>
            <a:normAutofit/>
          </a:bodyPr>
          <a:lstStyle/>
          <a:p>
            <a:r>
              <a:rPr lang="en-US" dirty="0"/>
              <a:t>Be on time to class! 4</a:t>
            </a:r>
            <a:r>
              <a:rPr lang="en-US" baseline="30000" dirty="0"/>
              <a:t>th</a:t>
            </a:r>
            <a:r>
              <a:rPr lang="en-US" dirty="0"/>
              <a:t> tardy = Saturday School = No Final Exam Exception!</a:t>
            </a:r>
          </a:p>
          <a:p>
            <a:r>
              <a:rPr lang="en-US" dirty="0"/>
              <a:t>I follow school policy on any infraction. </a:t>
            </a:r>
          </a:p>
          <a:p>
            <a:pPr marL="0" indent="0">
              <a:buNone/>
            </a:pPr>
            <a:r>
              <a:rPr lang="en-US" dirty="0"/>
              <a:t>     I will speak with the student first. I will contact parent.</a:t>
            </a:r>
          </a:p>
          <a:p>
            <a:pPr marL="0" indent="0">
              <a:buNone/>
            </a:pPr>
            <a:r>
              <a:rPr lang="en-US" dirty="0"/>
              <a:t>     Repetition of infraction will result in administrative referral = </a:t>
            </a:r>
          </a:p>
          <a:p>
            <a:pPr marL="0" indent="0">
              <a:buNone/>
            </a:pPr>
            <a:r>
              <a:rPr lang="en-US" dirty="0"/>
              <a:t>          Possible discipline action and no Final Exam Exception!</a:t>
            </a:r>
          </a:p>
          <a:p>
            <a:r>
              <a:rPr lang="en-US" dirty="0"/>
              <a:t>Cell phones and Earbuds are the biggest distraction for students!</a:t>
            </a:r>
          </a:p>
          <a:p>
            <a:pPr marL="0" indent="0">
              <a:buNone/>
            </a:pPr>
            <a:r>
              <a:rPr lang="en-US" dirty="0"/>
              <a:t>    Cell phone usage is only allowed on direction of the teacher!</a:t>
            </a:r>
          </a:p>
        </p:txBody>
      </p:sp>
    </p:spTree>
    <p:extLst>
      <p:ext uri="{BB962C8B-B14F-4D97-AF65-F5344CB8AC3E}">
        <p14:creationId xmlns:p14="http://schemas.microsoft.com/office/powerpoint/2010/main" val="97722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Class open house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Classroom open house presentation.potx" id="{AB7D8AB0-4323-4322-AB21-8CB398DB9E96}" vid="{5BFEA1FF-C39F-48A2-B239-4B55565FC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Classroom open house presentation</Template>
  <TotalTime>484</TotalTime>
  <Words>526</Words>
  <Application>Microsoft Office PowerPoint</Application>
  <PresentationFormat>Custom</PresentationFormat>
  <Paragraphs>85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Class open house presentation</vt:lpstr>
      <vt:lpstr>Open House</vt:lpstr>
      <vt:lpstr>   ¡ Bienvenidos!</vt:lpstr>
      <vt:lpstr>Curriculum Goals</vt:lpstr>
      <vt:lpstr>Textbook and Resources</vt:lpstr>
      <vt:lpstr>Daily Blog and Resources</vt:lpstr>
      <vt:lpstr>Grading Categories for Honors Sp. 5</vt:lpstr>
      <vt:lpstr>Grading Categories for Honors Sp. 2</vt:lpstr>
      <vt:lpstr>How to Be Successful in Class</vt:lpstr>
      <vt:lpstr>Class &amp; School Policies</vt:lpstr>
      <vt:lpstr>One of the Biggest Concerns for Our Students-Vaping</vt:lpstr>
      <vt:lpstr>Questions?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House</dc:title>
  <dc:creator>Andrea Radford</dc:creator>
  <cp:lastModifiedBy>Mariela Pulido</cp:lastModifiedBy>
  <cp:revision>33</cp:revision>
  <dcterms:created xsi:type="dcterms:W3CDTF">2019-01-20T21:44:01Z</dcterms:created>
  <dcterms:modified xsi:type="dcterms:W3CDTF">2019-08-22T23:59:58Z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