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3" r:id="rId2"/>
    <p:sldId id="284" r:id="rId3"/>
    <p:sldId id="316" r:id="rId4"/>
    <p:sldId id="317" r:id="rId5"/>
    <p:sldId id="318" r:id="rId6"/>
    <p:sldId id="3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65043-3A47-4EFF-8B71-B90B4CC226FA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E8BD4-1688-44B5-88A8-99D16AC1B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3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0004AC-C8B6-40CB-A3FF-E80B3B581D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4DA6E5-EBF2-49AC-B827-C42E52980FD9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2F205A4-A17C-4F6C-A3B1-7EA72F9A1B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758E0F1-2089-42AA-8D71-EE613B215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7E243213-FD24-4339-ADEB-4A02A9CAEA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3674EE-BC81-4B8B-B6B9-F13AB822DF05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24FB3DB-EC43-40DE-BCB4-55FA20B9D7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29FF7EF-DF95-4ED0-8C33-FDC5C6C8F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603BCE10-7440-4C01-87F3-4713A2956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9B990F-E473-4025-B552-83D969E6B5AC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977CF55E-FECE-4D58-984C-5159C1E429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53CA17D-FB8A-45B1-8796-29B4D31A9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DE602CA9-246C-4B03-90A4-E4522486BF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917CB3-3A28-4786-8CDE-4B5A95472944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F743365E-14A4-4D83-B6D5-C9F87075EA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16A0288C-9366-482B-AE4C-925187177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7770B2BE-9F8F-4B0C-96A5-9120A2A46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C0063A-9CE5-40B9-8645-C0ED1DA388C9}" type="slidenum">
              <a:rPr lang="es-E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62B4AAF5-522C-4917-A69B-277FDBD88F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9ED116B-0902-46C0-98AC-877F01889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BE2F-3010-40DD-B7A2-6DB86559A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0D1B9-45F0-4B9C-B8A0-1CA7AF3BD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E2271-EACF-4DC8-AD27-2ECDBC1F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662B-DAD8-4EE1-A090-CC9262EA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51CD0-BE6F-4DAF-ACAE-480E6309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1FDAB-3F88-44ED-8985-3CB62186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ABCB9-8A64-4AA5-B65C-BD05782ED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1B895-62CE-47A6-B108-E39CFA27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6C71-C404-402B-A02E-BBFACFBAD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9EC1E-CE1B-42D0-9B83-E23A7E2E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1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B2AC0-2A69-4E68-9879-4BD0593AA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73CEA-BAF1-4330-AFF5-7D7427E91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6D05A-32F1-470D-9134-8FC580FD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8956-0E71-49DF-8CEE-800D01BC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3B542-CACB-47D3-ACC2-61D4E189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58C1-B397-4015-9608-F4490F94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80C2D-0377-46A8-B49E-AA2C5665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8AD0A-66B5-4A55-97C6-7DB11994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7E809-D681-4D9A-B94F-B49D0BB2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2B4F3-61E5-450D-9D53-D2DE0F9A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4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E0BD-0658-4FD1-9086-02AD8676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FE17A-5B5B-4D05-B867-256F771AF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DA3C6-C1BA-4D56-848C-58E0EA8A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86F95-D15B-4ACE-95FA-D9488406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D2900-8A1B-4DE0-AAFC-A7DB897E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5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8305-4A5A-4FEF-B3E1-7EE63D7E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C4E65-9DB7-4F75-906E-AE5EBCEBA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57640-525D-47DC-93B3-B98394541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119D9-9EFD-44BD-976E-4D767C8E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8D77F-304E-482C-A1FD-CBF31478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29DE5-02A4-44C9-BC2C-24A2BE95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8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60D0-DD56-41BE-9D3D-61F0A3ED1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4107C-42D9-435F-BA54-E43BEC0CD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8044-444F-4EFF-AF86-476F8C85A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2D5A0C-2969-4577-9324-BCA633968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AC1B9A-546C-4975-BB7F-F455DD00C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8C25E-7FFB-4BC9-961F-E72D09D5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2010E4-69DA-4C7B-960A-BA6596B6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685AF-9747-4364-89C9-3FF3DEA4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6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E9D4-D31C-4DC6-9F71-8E229A59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348206-856C-4869-BDD2-D1F75AD12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DC7BC-16D3-453F-8328-B90F46D7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84713-9CA0-4D18-9DAC-DD4DB13D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7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7B21B-9AC2-4BB6-B198-BBA376D0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87E26-2062-4596-800B-53C8D409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9B47F-B43B-47D7-8696-4660DAE2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8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3E83-7F3D-4EF6-B82F-8A6A6CB4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E80-4D9D-4456-A619-51D33B00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E3E75-87CD-4A76-89F9-116772971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C66C1-0255-4C1A-B768-852F0A1E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CDA7D-8AB8-4D4A-8AA4-CEC5CDFC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BF857-5D92-490B-86C1-7DC59906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9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42D01-1E93-4D59-A40F-C27CD4BD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59144-5CEA-4D41-910D-E07FDE728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94730-0915-42D7-8A8A-368173318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1C8F4-CFB5-4B85-89C4-8DDCD4915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D39F1-EFF7-4FDF-89C8-99E4FD04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87D06-418B-4A21-905E-3961A1BA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3E988-A2E8-4562-A9F4-A99D166B0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630B1-93D0-4E5E-A8CB-89BAD1F92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C1727-2E0F-4E40-865F-80E79E746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4B97-733D-43C1-B916-B4062FA3D4D9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5C50-FF2F-4197-9510-2A9D8FB7D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BCCAE-C215-4147-8DD6-E58AB520F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8C090-C844-4CD5-8F8A-76C3E1E89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1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FD713A1-5C38-478B-B522-C84681D25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1-20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FF55429-27DD-4E38-B332-16AA34565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3200" y="1828800"/>
            <a:ext cx="41148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0 - cero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1 - uno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2 - dos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3 - tres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4 - cuatro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5 - cinco</a:t>
            </a:r>
          </a:p>
        </p:txBody>
      </p:sp>
      <p:sp>
        <p:nvSpPr>
          <p:cNvPr id="45060" name="Line 6">
            <a:extLst>
              <a:ext uri="{FF2B5EF4-FFF2-40B4-BE49-F238E27FC236}">
                <a16:creationId xmlns:a16="http://schemas.microsoft.com/office/drawing/2014/main" id="{F026F3B8-2D5F-4F02-8499-D5B148AF5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1430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Rectangle 8">
            <a:extLst>
              <a:ext uri="{FF2B5EF4-FFF2-40B4-BE49-F238E27FC236}">
                <a16:creationId xmlns:a16="http://schemas.microsoft.com/office/drawing/2014/main" id="{26A75A33-0FEB-4EA6-828A-C4B46A175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2590800"/>
            <a:ext cx="25939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6 - seis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7 - siete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8 - ocho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9 - nueve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10 - diez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A272B9-DFAC-42D8-9089-FE638A4C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1-20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633556D-D69F-4C4D-A3FA-E7D531096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41148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11 - once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12 - doce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13 - trece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14 - catorce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4000"/>
              <a:t>15 - quince</a:t>
            </a:r>
          </a:p>
        </p:txBody>
      </p:sp>
      <p:sp>
        <p:nvSpPr>
          <p:cNvPr id="47108" name="Line 6">
            <a:extLst>
              <a:ext uri="{FF2B5EF4-FFF2-40B4-BE49-F238E27FC236}">
                <a16:creationId xmlns:a16="http://schemas.microsoft.com/office/drawing/2014/main" id="{9A24391E-F68D-4A42-9AE6-4EF952E3D4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095375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Rectangle 8">
            <a:extLst>
              <a:ext uri="{FF2B5EF4-FFF2-40B4-BE49-F238E27FC236}">
                <a16:creationId xmlns:a16="http://schemas.microsoft.com/office/drawing/2014/main" id="{DCF36F1F-365E-4912-A65D-E2091F063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4" y="1095375"/>
            <a:ext cx="57181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16 - diez y seis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séis)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17 - diez y siete   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siete)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18 - diez y ocho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ocho)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19 - diez y nueve</a:t>
            </a:r>
            <a:br>
              <a:rPr lang="es-ES" altLang="en-US" sz="4000"/>
            </a:br>
            <a:r>
              <a:rPr lang="es-ES" altLang="en-US" sz="4000"/>
              <a:t> 	</a:t>
            </a:r>
            <a:r>
              <a:rPr lang="es-ES" altLang="en-US"/>
              <a:t>(die</a:t>
            </a:r>
            <a:r>
              <a:rPr lang="es-ES" altLang="en-US">
                <a:solidFill>
                  <a:srgbClr val="FF0000"/>
                </a:solidFill>
              </a:rPr>
              <a:t>ci</a:t>
            </a:r>
            <a:r>
              <a:rPr lang="es-ES" altLang="en-US"/>
              <a:t>nueve)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4000"/>
              <a:t>20 - veinte</a:t>
            </a:r>
          </a:p>
        </p:txBody>
      </p:sp>
      <p:sp>
        <p:nvSpPr>
          <p:cNvPr id="47110" name="TextBox 1">
            <a:extLst>
              <a:ext uri="{FF2B5EF4-FFF2-40B4-BE49-F238E27FC236}">
                <a16:creationId xmlns:a16="http://schemas.microsoft.com/office/drawing/2014/main" id="{9158F629-E796-414B-BF61-64495226A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0" y="1981201"/>
            <a:ext cx="1752600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</a:rPr>
              <a:t>**The #s 16-19 do a smooshing together of the 3 words.  The z</a:t>
            </a:r>
            <a:r>
              <a:rPr lang="en-US" altLang="en-US" sz="1800">
                <a:solidFill>
                  <a:srgbClr val="00B050"/>
                </a:solidFill>
                <a:sym typeface="Wingdings" panose="05000000000000000000" pitchFamily="2" charset="2"/>
              </a:rPr>
              <a:t>c &amp; the yi.  You could write the number either way you want, though.**</a:t>
            </a:r>
            <a:endParaRPr lang="en-US" altLang="en-US" sz="180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472181F-731D-4C15-8743-E3D86A2E2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20-29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8BEB63C-73E8-4654-92C0-502AEF49F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066800"/>
            <a:ext cx="40386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20 – veinte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21 – veint</a:t>
            </a:r>
            <a:r>
              <a:rPr lang="es-ES" altLang="en-US" sz="3300">
                <a:solidFill>
                  <a:srgbClr val="FF0000"/>
                </a:solidFill>
              </a:rPr>
              <a:t>e y </a:t>
            </a:r>
            <a:r>
              <a:rPr lang="es-ES" altLang="en-US" sz="3300"/>
              <a:t>uno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22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dos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23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tres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24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cuatro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25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cinco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26 – veint</a:t>
            </a:r>
            <a:r>
              <a:rPr lang="es-ES" altLang="en-US" sz="3300">
                <a:solidFill>
                  <a:srgbClr val="FF0000"/>
                </a:solidFill>
              </a:rPr>
              <a:t>e y </a:t>
            </a:r>
            <a:r>
              <a:rPr lang="es-ES" altLang="en-US" sz="3300"/>
              <a:t>seis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27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siete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28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ocho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3300"/>
              <a:t>29 – veint</a:t>
            </a:r>
            <a:r>
              <a:rPr lang="es-ES" altLang="en-US" sz="3300">
                <a:solidFill>
                  <a:srgbClr val="FF0000"/>
                </a:solidFill>
              </a:rPr>
              <a:t>e y</a:t>
            </a:r>
            <a:r>
              <a:rPr lang="es-ES" altLang="en-US" sz="3300"/>
              <a:t> nueve</a:t>
            </a:r>
          </a:p>
        </p:txBody>
      </p:sp>
      <p:sp>
        <p:nvSpPr>
          <p:cNvPr id="65540" name="TextBox 1">
            <a:extLst>
              <a:ext uri="{FF2B5EF4-FFF2-40B4-BE49-F238E27FC236}">
                <a16:creationId xmlns:a16="http://schemas.microsoft.com/office/drawing/2014/main" id="{1A619AA5-F21A-49C0-89CE-3B741F76A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089151"/>
            <a:ext cx="1752600" cy="369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</a:rPr>
              <a:t>**The 20s can also do a smooshing together of the 3 words.  The “e” on the end of “veinte” drops off and</a:t>
            </a:r>
            <a:r>
              <a:rPr lang="en-US" altLang="en-US" sz="1800">
                <a:solidFill>
                  <a:srgbClr val="00B050"/>
                </a:solidFill>
                <a:sym typeface="Wingdings" panose="05000000000000000000" pitchFamily="2" charset="2"/>
              </a:rPr>
              <a:t> the yi.  You could write the number either way you want, though.**</a:t>
            </a:r>
            <a:endParaRPr lang="en-US" altLang="en-US" sz="1800">
              <a:solidFill>
                <a:srgbClr val="00B050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482369-5B77-4949-8690-085D140DE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1039813"/>
            <a:ext cx="4038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endParaRPr lang="es-ES" altLang="en-US" sz="3300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uno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dós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trés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cuatro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cinco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séis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siete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ocho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s-ES" altLang="en-US" sz="3300" kern="0" dirty="0"/>
              <a:t>veint</a:t>
            </a:r>
            <a:r>
              <a:rPr lang="es-ES" altLang="en-US" sz="3300" kern="0" dirty="0">
                <a:solidFill>
                  <a:srgbClr val="FF0000"/>
                </a:solidFill>
              </a:rPr>
              <a:t>i</a:t>
            </a:r>
            <a:r>
              <a:rPr lang="es-ES" altLang="en-US" sz="3300" kern="0" dirty="0"/>
              <a:t>nueve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FBE98F-6759-4ED0-B0CC-0E498EA2C7C8}"/>
              </a:ext>
            </a:extLst>
          </p:cNvPr>
          <p:cNvCxnSpPr/>
          <p:nvPr/>
        </p:nvCxnSpPr>
        <p:spPr>
          <a:xfrm>
            <a:off x="5029200" y="19050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3AC2185-71BA-4D2B-9A83-86735460F3AE}"/>
              </a:ext>
            </a:extLst>
          </p:cNvPr>
          <p:cNvCxnSpPr/>
          <p:nvPr/>
        </p:nvCxnSpPr>
        <p:spPr>
          <a:xfrm>
            <a:off x="4914900" y="24384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6BBBC8-1DFD-4182-903C-802DD738D633}"/>
              </a:ext>
            </a:extLst>
          </p:cNvPr>
          <p:cNvCxnSpPr/>
          <p:nvPr/>
        </p:nvCxnSpPr>
        <p:spPr>
          <a:xfrm>
            <a:off x="4926013" y="29718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43FF1C-C9B3-4F5D-891C-A20A2F713573}"/>
              </a:ext>
            </a:extLst>
          </p:cNvPr>
          <p:cNvCxnSpPr/>
          <p:nvPr/>
        </p:nvCxnSpPr>
        <p:spPr>
          <a:xfrm>
            <a:off x="5399088" y="3581400"/>
            <a:ext cx="2667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241D481-CA46-439E-9687-6E304A873B03}"/>
              </a:ext>
            </a:extLst>
          </p:cNvPr>
          <p:cNvCxnSpPr/>
          <p:nvPr/>
        </p:nvCxnSpPr>
        <p:spPr>
          <a:xfrm>
            <a:off x="5219700" y="4114800"/>
            <a:ext cx="44608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11283AB-4E12-4E25-81C4-CABBABC39EB3}"/>
              </a:ext>
            </a:extLst>
          </p:cNvPr>
          <p:cNvCxnSpPr/>
          <p:nvPr/>
        </p:nvCxnSpPr>
        <p:spPr>
          <a:xfrm>
            <a:off x="5029200" y="46482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00FDB1-E641-4627-920F-93D9FB52AFBB}"/>
              </a:ext>
            </a:extLst>
          </p:cNvPr>
          <p:cNvCxnSpPr/>
          <p:nvPr/>
        </p:nvCxnSpPr>
        <p:spPr>
          <a:xfrm>
            <a:off x="5105400" y="5181600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56A31C-5325-42B7-94E5-A58DB81B6EF9}"/>
              </a:ext>
            </a:extLst>
          </p:cNvPr>
          <p:cNvCxnSpPr/>
          <p:nvPr/>
        </p:nvCxnSpPr>
        <p:spPr>
          <a:xfrm>
            <a:off x="5132388" y="5781675"/>
            <a:ext cx="533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62AA6A-3C4A-46A2-B1FA-3A6B0B0F2BD8}"/>
              </a:ext>
            </a:extLst>
          </p:cNvPr>
          <p:cNvCxnSpPr/>
          <p:nvPr/>
        </p:nvCxnSpPr>
        <p:spPr>
          <a:xfrm>
            <a:off x="5353050" y="6324600"/>
            <a:ext cx="3127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035ED0A-A55F-46CA-8C51-186059056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 30+</a:t>
            </a:r>
          </a:p>
        </p:txBody>
      </p:sp>
      <p:sp>
        <p:nvSpPr>
          <p:cNvPr id="67587" name="Text Box 11">
            <a:extLst>
              <a:ext uri="{FF2B5EF4-FFF2-40B4-BE49-F238E27FC236}">
                <a16:creationId xmlns:a16="http://schemas.microsoft.com/office/drawing/2014/main" id="{8FB82136-5CEA-4216-9208-7D815E32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85800"/>
            <a:ext cx="8534400" cy="73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" altLang="en-US" b="1"/>
              <a:t>30 = treinta</a:t>
            </a:r>
            <a:endParaRPr lang="es-ES" altLang="en-US" sz="2800" b="1"/>
          </a:p>
          <a:p>
            <a:pPr eaLnBrk="1" hangingPunct="1">
              <a:buFontTx/>
              <a:buNone/>
            </a:pPr>
            <a:r>
              <a:rPr lang="es-ES" altLang="en-US" b="1"/>
              <a:t>31 = treinta y uno</a:t>
            </a:r>
            <a:endParaRPr lang="es-ES" altLang="en-US" sz="2800" b="1"/>
          </a:p>
          <a:p>
            <a:pPr eaLnBrk="1" hangingPunct="1">
              <a:buFontTx/>
              <a:buNone/>
            </a:pPr>
            <a:r>
              <a:rPr lang="es-ES" altLang="en-US" b="1"/>
              <a:t>40 = cuarenta</a:t>
            </a:r>
          </a:p>
          <a:p>
            <a:pPr eaLnBrk="1" hangingPunct="1">
              <a:buFontTx/>
              <a:buNone/>
            </a:pPr>
            <a:r>
              <a:rPr lang="es-ES" altLang="en-US" b="1"/>
              <a:t>50 = cincuenta </a:t>
            </a:r>
          </a:p>
          <a:p>
            <a:pPr eaLnBrk="1" hangingPunct="1">
              <a:buFontTx/>
              <a:buNone/>
            </a:pPr>
            <a:r>
              <a:rPr lang="es-ES" altLang="en-US" b="1"/>
              <a:t>60 = sesenta </a:t>
            </a:r>
          </a:p>
          <a:p>
            <a:pPr eaLnBrk="1" hangingPunct="1">
              <a:buFontTx/>
              <a:buNone/>
            </a:pPr>
            <a:r>
              <a:rPr lang="es-ES" altLang="en-US" b="1"/>
              <a:t>70 = setenta </a:t>
            </a:r>
          </a:p>
          <a:p>
            <a:pPr eaLnBrk="1" hangingPunct="1">
              <a:buFontTx/>
              <a:buNone/>
            </a:pPr>
            <a:r>
              <a:rPr lang="es-ES" altLang="en-US" b="1"/>
              <a:t>80 = ochenta</a:t>
            </a:r>
          </a:p>
          <a:p>
            <a:pPr eaLnBrk="1" hangingPunct="1">
              <a:buFontTx/>
              <a:buNone/>
            </a:pPr>
            <a:r>
              <a:rPr lang="es-ES" altLang="en-US" b="1"/>
              <a:t>90 = noventa</a:t>
            </a:r>
          </a:p>
          <a:p>
            <a:pPr eaLnBrk="1" hangingPunct="1">
              <a:buFontTx/>
              <a:buNone/>
            </a:pPr>
            <a:r>
              <a:rPr lang="es-ES" altLang="en-US" b="1"/>
              <a:t>100 = cien</a:t>
            </a:r>
          </a:p>
          <a:p>
            <a:pPr eaLnBrk="1" hangingPunct="1">
              <a:buFontTx/>
              <a:buNone/>
            </a:pPr>
            <a:r>
              <a:rPr lang="es-ES" altLang="en-US" b="1"/>
              <a:t>101 = ciento uno</a:t>
            </a:r>
            <a:endParaRPr lang="es-ES" altLang="en-US" sz="4000"/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</p:txBody>
      </p:sp>
      <p:sp>
        <p:nvSpPr>
          <p:cNvPr id="67588" name="TextBox 1">
            <a:extLst>
              <a:ext uri="{FF2B5EF4-FFF2-40B4-BE49-F238E27FC236}">
                <a16:creationId xmlns:a16="http://schemas.microsoft.com/office/drawing/2014/main" id="{6E8303B2-FF18-4966-9E63-16A44D7CC105}"/>
              </a:ext>
            </a:extLst>
          </p:cNvPr>
          <p:cNvSpPr txBox="1">
            <a:spLocks noChangeArrowheads="1"/>
          </p:cNvSpPr>
          <p:nvPr/>
        </p:nvSpPr>
        <p:spPr bwMode="auto">
          <a:xfrm rot="20490060">
            <a:off x="5943600" y="2209801"/>
            <a:ext cx="3581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From the number 30 and on, no more smooshing of numbers exists.  All numbers have to be written out with 3 words.  See the next slide for some examples!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80A96294-90A1-4337-B224-6677B049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69635" name="Content Placeholder 2">
            <a:extLst>
              <a:ext uri="{FF2B5EF4-FFF2-40B4-BE49-F238E27FC236}">
                <a16:creationId xmlns:a16="http://schemas.microsoft.com/office/drawing/2014/main" id="{A2CAA3D6-B3A6-42A6-8363-1618786CE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34 – treinta y cuatro</a:t>
            </a:r>
          </a:p>
          <a:p>
            <a:r>
              <a:rPr lang="en-US" altLang="en-US"/>
              <a:t>48 – cuarenta y ocho</a:t>
            </a:r>
          </a:p>
          <a:p>
            <a:r>
              <a:rPr lang="en-US" altLang="en-US"/>
              <a:t>57 – cincuenta y siete</a:t>
            </a:r>
          </a:p>
          <a:p>
            <a:r>
              <a:rPr lang="en-US" altLang="en-US"/>
              <a:t>62 – sesenta y dos</a:t>
            </a:r>
          </a:p>
          <a:p>
            <a:r>
              <a:rPr lang="en-US" altLang="en-US"/>
              <a:t>71 – setenta y uno</a:t>
            </a:r>
          </a:p>
          <a:p>
            <a:r>
              <a:rPr lang="en-US" altLang="en-US"/>
              <a:t>89 – ochenta y nueve</a:t>
            </a:r>
          </a:p>
          <a:p>
            <a:r>
              <a:rPr lang="en-US" altLang="en-US"/>
              <a:t>93 – noventa y tres</a:t>
            </a:r>
          </a:p>
        </p:txBody>
      </p:sp>
      <p:sp>
        <p:nvSpPr>
          <p:cNvPr id="69636" name="TextBox 3">
            <a:extLst>
              <a:ext uri="{FF2B5EF4-FFF2-40B4-BE49-F238E27FC236}">
                <a16:creationId xmlns:a16="http://schemas.microsoft.com/office/drawing/2014/main" id="{3231C24A-626C-4709-BA39-BB453061F93D}"/>
              </a:ext>
            </a:extLst>
          </p:cNvPr>
          <p:cNvSpPr txBox="1">
            <a:spLocks noChangeArrowheads="1"/>
          </p:cNvSpPr>
          <p:nvPr/>
        </p:nvSpPr>
        <p:spPr bwMode="auto">
          <a:xfrm rot="20423664">
            <a:off x="7086600" y="2667001"/>
            <a:ext cx="2743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Just combine a 10s column number with a 1s column number…the pattern repeats and repeats!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C40005B-0752-4BCB-96B7-21596128B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b="1">
                <a:effectLst>
                  <a:outerShdw blurRad="38100" dist="38100" dir="2700000" algn="tl">
                    <a:srgbClr val="FFFFFF"/>
                  </a:outerShdw>
                </a:effectLst>
              </a:rPr>
              <a:t>Los Números</a:t>
            </a:r>
          </a:p>
        </p:txBody>
      </p:sp>
      <p:sp>
        <p:nvSpPr>
          <p:cNvPr id="70659" name="Text Box 11">
            <a:extLst>
              <a:ext uri="{FF2B5EF4-FFF2-40B4-BE49-F238E27FC236}">
                <a16:creationId xmlns:a16="http://schemas.microsoft.com/office/drawing/2014/main" id="{9E110DEE-41D0-445F-9E3E-CB6F4D1DA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14400"/>
            <a:ext cx="8001000" cy="880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Let’s look at these Spanish numbers, the hundreds: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100 – cien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200 – doscientos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300 – trescientos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400 – cuatrocientos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500 – quinientos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600 – seiscientos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700 – setecientos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800 – ochocientos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/>
              <a:t>900 – novecientos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1000 – mil</a:t>
            </a:r>
          </a:p>
          <a:p>
            <a:pPr eaLnBrk="1" hangingPunct="1">
              <a:buFontTx/>
              <a:buNone/>
            </a:pPr>
            <a:r>
              <a:rPr lang="es-ES" altLang="en-US" b="1">
                <a:solidFill>
                  <a:srgbClr val="008000"/>
                </a:solidFill>
              </a:rPr>
              <a:t>		</a:t>
            </a: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s-ES" altLang="en-US" sz="400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Widescreen</PresentationFormat>
  <Paragraphs>86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Los Números 1-20</vt:lpstr>
      <vt:lpstr>Los Números 1-20</vt:lpstr>
      <vt:lpstr>Los Números 20-29</vt:lpstr>
      <vt:lpstr>Los Números 30+</vt:lpstr>
      <vt:lpstr>Examples</vt:lpstr>
      <vt:lpstr>Los Números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1-20</dc:title>
  <dc:creator>Mariela Pulido</dc:creator>
  <cp:lastModifiedBy>Mariela Pulido</cp:lastModifiedBy>
  <cp:revision>1</cp:revision>
  <dcterms:created xsi:type="dcterms:W3CDTF">2019-08-05T19:22:28Z</dcterms:created>
  <dcterms:modified xsi:type="dcterms:W3CDTF">2019-08-05T19:22:50Z</dcterms:modified>
</cp:coreProperties>
</file>