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6" r:id="rId3"/>
    <p:sldId id="267" r:id="rId4"/>
    <p:sldId id="257" r:id="rId5"/>
    <p:sldId id="258" r:id="rId6"/>
    <p:sldId id="268" r:id="rId7"/>
    <p:sldId id="273" r:id="rId8"/>
    <p:sldId id="274" r:id="rId9"/>
    <p:sldId id="275" r:id="rId10"/>
    <p:sldId id="270" r:id="rId11"/>
    <p:sldId id="271" r:id="rId12"/>
    <p:sldId id="272" r:id="rId13"/>
    <p:sldId id="269" r:id="rId14"/>
    <p:sldId id="259" r:id="rId15"/>
    <p:sldId id="265" r:id="rId16"/>
    <p:sldId id="260" r:id="rId17"/>
    <p:sldId id="264" r:id="rId18"/>
    <p:sldId id="263" r:id="rId19"/>
    <p:sldId id="262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E4F36D-88EF-416D-BC76-10F6548290B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4B5D6D-D9E2-4630-8A95-9F7F3E115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3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4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3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2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6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43C3-AA69-4991-AF9C-35C967C83CD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B04B-0375-4D00-9EB4-EAD29D50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3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8" y="23844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Grammar mistakes that make Mrs. </a:t>
            </a:r>
            <a:r>
              <a:rPr lang="en-US" dirty="0" smtClean="0"/>
              <a:t>Pulido </a:t>
            </a:r>
            <a:r>
              <a:rPr lang="en-US" dirty="0"/>
              <a:t>cringe in the depths of her soul…¡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amor</a:t>
            </a:r>
            <a:r>
              <a:rPr lang="en-US" dirty="0"/>
              <a:t> de Dios, </a:t>
            </a:r>
            <a:r>
              <a:rPr lang="en-US" dirty="0" err="1"/>
              <a:t>dejen</a:t>
            </a:r>
            <a:r>
              <a:rPr lang="en-US" dirty="0"/>
              <a:t> de </a:t>
            </a:r>
            <a:r>
              <a:rPr lang="en-US" dirty="0" err="1"/>
              <a:t>cometerlos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017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CF0B-7316-4529-AF82-9888CB36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Bien vs. Bueno(a) vs. </a:t>
            </a:r>
            <a:r>
              <a:rPr lang="en-US" dirty="0" err="1"/>
              <a:t>Buen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9FB9A-8087-4A23-9BFE-054EE409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Bien = “well”</a:t>
            </a:r>
          </a:p>
          <a:p>
            <a:endParaRPr lang="en-US" dirty="0"/>
          </a:p>
          <a:p>
            <a:r>
              <a:rPr lang="en-US" dirty="0"/>
              <a:t>Bueno(a) = “good” – put it after the noun it modifies.</a:t>
            </a:r>
          </a:p>
          <a:p>
            <a:pPr lvl="1"/>
            <a:r>
              <a:rPr lang="en-US" dirty="0"/>
              <a:t>Ella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profesora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err="1"/>
              <a:t>bueno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 err="1"/>
              <a:t>Buen</a:t>
            </a:r>
            <a:r>
              <a:rPr lang="en-US" dirty="0"/>
              <a:t>(a) = “good” – put it BEFORE the noun it modifies.</a:t>
            </a:r>
          </a:p>
          <a:p>
            <a:pPr lvl="1"/>
            <a:r>
              <a:rPr lang="en-US" dirty="0"/>
              <a:t>Ella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profesora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estudiante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A2F1-C811-4067-A8BB-66897EFB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adjectives that can go BEFORE the noun they modify…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F68EE-1B1F-40D3-9FED-88D54E89A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 vs. Grande</a:t>
            </a:r>
          </a:p>
          <a:p>
            <a:pPr lvl="1"/>
            <a:r>
              <a:rPr lang="en-US" dirty="0"/>
              <a:t>Gran = great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El Cid </a:t>
            </a:r>
            <a:r>
              <a:rPr lang="en-US" dirty="0" err="1">
                <a:sym typeface="Wingdings" panose="05000000000000000000" pitchFamily="2" charset="2"/>
              </a:rPr>
              <a:t>fue</a:t>
            </a:r>
            <a:r>
              <a:rPr lang="en-US" dirty="0">
                <a:sym typeface="Wingdings" panose="05000000000000000000" pitchFamily="2" charset="2"/>
              </a:rPr>
              <a:t> un gran </a:t>
            </a:r>
            <a:r>
              <a:rPr lang="en-US" dirty="0" err="1">
                <a:sym typeface="Wingdings" panose="05000000000000000000" pitchFamily="2" charset="2"/>
              </a:rPr>
              <a:t>heroe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la </a:t>
            </a:r>
            <a:r>
              <a:rPr lang="en-US" dirty="0" err="1">
                <a:sym typeface="Wingdings" panose="05000000000000000000" pitchFamily="2" charset="2"/>
              </a:rPr>
              <a:t>literatura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española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2"/>
            <a:r>
              <a:rPr lang="en-US" dirty="0" err="1">
                <a:sym typeface="Wingdings" panose="05000000000000000000" pitchFamily="2" charset="2"/>
              </a:rPr>
              <a:t>Fue</a:t>
            </a:r>
            <a:r>
              <a:rPr lang="en-US" dirty="0">
                <a:sym typeface="Wingdings" panose="05000000000000000000" pitchFamily="2" charset="2"/>
              </a:rPr>
              <a:t> un gran </a:t>
            </a:r>
            <a:r>
              <a:rPr lang="en-US" dirty="0" err="1">
                <a:sym typeface="Wingdings" panose="05000000000000000000" pitchFamily="2" charset="2"/>
              </a:rPr>
              <a:t>día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Primer(o/a) / </a:t>
            </a:r>
            <a:r>
              <a:rPr lang="en-US" dirty="0" err="1">
                <a:sym typeface="Wingdings" panose="05000000000000000000" pitchFamily="2" charset="2"/>
              </a:rPr>
              <a:t>Tercer</a:t>
            </a:r>
            <a:r>
              <a:rPr lang="en-US" dirty="0">
                <a:sym typeface="Wingdings" panose="05000000000000000000" pitchFamily="2" charset="2"/>
              </a:rPr>
              <a:t>(o/a)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Take off the –o when it’s in front of a singular/masculine noun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Mi primer </a:t>
            </a:r>
            <a:r>
              <a:rPr lang="en-US" dirty="0" err="1">
                <a:sym typeface="Wingdings" panose="05000000000000000000" pitchFamily="2" charset="2"/>
              </a:rPr>
              <a:t>bloque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español</a:t>
            </a:r>
            <a:r>
              <a:rPr lang="en-US" dirty="0">
                <a:sym typeface="Wingdings" panose="05000000000000000000" pitchFamily="2" charset="2"/>
              </a:rPr>
              <a:t>.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Mi </a:t>
            </a:r>
            <a:r>
              <a:rPr lang="en-US" dirty="0" err="1">
                <a:sym typeface="Wingdings" panose="05000000000000000000" pitchFamily="2" charset="2"/>
              </a:rPr>
              <a:t>primera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clase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español</a:t>
            </a:r>
            <a:r>
              <a:rPr lang="en-US" dirty="0">
                <a:sym typeface="Wingdings" panose="05000000000000000000" pitchFamily="2" charset="2"/>
              </a:rPr>
              <a:t>. </a:t>
            </a:r>
          </a:p>
          <a:p>
            <a:pPr lvl="2"/>
            <a:r>
              <a:rPr lang="en-US" dirty="0"/>
              <a:t>Mi </a:t>
            </a:r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vive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piso</a:t>
            </a:r>
            <a:r>
              <a:rPr lang="en-US" dirty="0"/>
              <a:t> del </a:t>
            </a:r>
            <a:r>
              <a:rPr lang="en-US" dirty="0" err="1"/>
              <a:t>edificio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Ella </a:t>
            </a:r>
            <a:r>
              <a:rPr lang="en-US" dirty="0" err="1"/>
              <a:t>vive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tercera</a:t>
            </a:r>
            <a:r>
              <a:rPr lang="en-US" dirty="0"/>
              <a:t> casa a la derecho.</a:t>
            </a:r>
          </a:p>
        </p:txBody>
      </p:sp>
    </p:spTree>
    <p:extLst>
      <p:ext uri="{BB962C8B-B14F-4D97-AF65-F5344CB8AC3E}">
        <p14:creationId xmlns:p14="http://schemas.microsoft.com/office/powerpoint/2010/main" val="425839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6BF8-6AF3-4B22-A2C1-76A816DC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9057"/>
            <a:ext cx="10515600" cy="1325563"/>
          </a:xfrm>
        </p:spPr>
        <p:txBody>
          <a:bodyPr/>
          <a:lstStyle/>
          <a:p>
            <a:r>
              <a:rPr lang="en-US" dirty="0"/>
              <a:t>Lo que  vs.  que  vs. </a:t>
            </a:r>
            <a:r>
              <a:rPr lang="en-US" dirty="0" err="1"/>
              <a:t>qué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A517D-CCA0-4BE9-A040-34EBC1366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418"/>
            <a:ext cx="10515600" cy="5786582"/>
          </a:xfrm>
        </p:spPr>
        <p:txBody>
          <a:bodyPr>
            <a:normAutofit/>
          </a:bodyPr>
          <a:lstStyle/>
          <a:p>
            <a:r>
              <a:rPr lang="en-US" dirty="0"/>
              <a:t>Lo que = “what” (as a noun)</a:t>
            </a:r>
          </a:p>
          <a:p>
            <a:pPr lvl="1"/>
            <a:r>
              <a:rPr lang="en-US" dirty="0"/>
              <a:t>What you need to do is tell him the truth.</a:t>
            </a:r>
          </a:p>
          <a:p>
            <a:pPr lvl="2"/>
            <a:r>
              <a:rPr lang="en-US" dirty="0"/>
              <a:t>Lo que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decirle</a:t>
            </a:r>
            <a:r>
              <a:rPr lang="en-US" dirty="0"/>
              <a:t> la </a:t>
            </a:r>
            <a:r>
              <a:rPr lang="en-US" dirty="0" err="1"/>
              <a:t>verdad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you need is a vacation!</a:t>
            </a:r>
          </a:p>
          <a:p>
            <a:pPr lvl="2"/>
            <a:r>
              <a:rPr lang="en-US" dirty="0"/>
              <a:t>Lo que </a:t>
            </a:r>
            <a:r>
              <a:rPr lang="en-US" dirty="0" err="1"/>
              <a:t>necesitas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unas</a:t>
            </a:r>
            <a:r>
              <a:rPr lang="en-US" dirty="0"/>
              <a:t> </a:t>
            </a:r>
            <a:r>
              <a:rPr lang="en-US" dirty="0" err="1"/>
              <a:t>vacaciones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she means to say is that, she likes you.</a:t>
            </a:r>
          </a:p>
          <a:p>
            <a:pPr lvl="2"/>
            <a:r>
              <a:rPr lang="en-US" dirty="0"/>
              <a:t>Lo 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que le </a:t>
            </a:r>
            <a:r>
              <a:rPr lang="en-US" dirty="0" err="1"/>
              <a:t>gustas</a:t>
            </a:r>
            <a:r>
              <a:rPr lang="en-US" dirty="0"/>
              <a:t>. 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Que = “that” (used all the time – </a:t>
            </a:r>
            <a:r>
              <a:rPr lang="en-US" dirty="0" err="1"/>
              <a:t>sujunctive</a:t>
            </a:r>
            <a:r>
              <a:rPr lang="en-US" dirty="0"/>
              <a:t> clauses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Qué</a:t>
            </a:r>
            <a:r>
              <a:rPr lang="en-US" dirty="0"/>
              <a:t> = “What?” (question word)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6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1D67-91F4-4344-9D5B-E08AB72C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-257727"/>
            <a:ext cx="10515600" cy="1325563"/>
          </a:xfrm>
        </p:spPr>
        <p:txBody>
          <a:bodyPr/>
          <a:lstStyle/>
          <a:p>
            <a:r>
              <a:rPr lang="en-US" dirty="0"/>
              <a:t>Let’s talk about “</a:t>
            </a:r>
            <a:r>
              <a:rPr lang="en-US" dirty="0" err="1"/>
              <a:t>Dejar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5113F-2F45-477B-B11A-3D6587BF7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61291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1) </a:t>
            </a:r>
            <a:r>
              <a:rPr lang="en-US" dirty="0" err="1"/>
              <a:t>Dejar</a:t>
            </a:r>
            <a:r>
              <a:rPr lang="en-US" dirty="0"/>
              <a:t> de + Infinitive</a:t>
            </a:r>
          </a:p>
          <a:p>
            <a:pPr lvl="1"/>
            <a:r>
              <a:rPr lang="en-US" dirty="0"/>
              <a:t>To quit doing something 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Te</a:t>
            </a:r>
            <a:r>
              <a:rPr lang="en-US" dirty="0"/>
              <a:t> lo </a:t>
            </a:r>
            <a:r>
              <a:rPr lang="en-US" dirty="0" err="1"/>
              <a:t>juro</a:t>
            </a:r>
            <a:r>
              <a:rPr lang="en-US" dirty="0"/>
              <a:t> que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dejar</a:t>
            </a:r>
            <a:r>
              <a:rPr lang="en-US" dirty="0"/>
              <a:t> de </a:t>
            </a:r>
            <a:r>
              <a:rPr lang="en-US" dirty="0" err="1"/>
              <a:t>fumar</a:t>
            </a:r>
            <a:r>
              <a:rPr lang="en-US" dirty="0"/>
              <a:t>.)</a:t>
            </a:r>
          </a:p>
          <a:p>
            <a:r>
              <a:rPr lang="en-US" dirty="0"/>
              <a:t>2) </a:t>
            </a:r>
            <a:r>
              <a:rPr lang="en-US" dirty="0" err="1"/>
              <a:t>Dejar</a:t>
            </a:r>
            <a:r>
              <a:rPr lang="en-US" dirty="0"/>
              <a:t> + Infinitive</a:t>
            </a:r>
          </a:p>
          <a:p>
            <a:pPr lvl="1"/>
            <a:r>
              <a:rPr lang="en-US" dirty="0"/>
              <a:t>To allow or permit something to happen</a:t>
            </a:r>
          </a:p>
          <a:p>
            <a:pPr lvl="2"/>
            <a:r>
              <a:rPr lang="en-US" dirty="0"/>
              <a:t>(Mi papa no me </a:t>
            </a:r>
            <a:r>
              <a:rPr lang="en-US" dirty="0" err="1"/>
              <a:t>deja</a:t>
            </a:r>
            <a:r>
              <a:rPr lang="en-US" dirty="0"/>
              <a:t> </a:t>
            </a:r>
            <a:r>
              <a:rPr lang="en-US" dirty="0" err="1"/>
              <a:t>manejar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coche</a:t>
            </a:r>
            <a:r>
              <a:rPr lang="en-US" dirty="0"/>
              <a:t>.)</a:t>
            </a:r>
          </a:p>
          <a:p>
            <a:r>
              <a:rPr lang="en-US" dirty="0"/>
              <a:t>3) </a:t>
            </a:r>
            <a:r>
              <a:rPr lang="en-US" dirty="0" err="1"/>
              <a:t>Dejar</a:t>
            </a:r>
            <a:r>
              <a:rPr lang="en-US" dirty="0"/>
              <a:t> + que + Subjunctive</a:t>
            </a:r>
          </a:p>
          <a:p>
            <a:pPr lvl="2"/>
            <a:r>
              <a:rPr lang="en-US" dirty="0"/>
              <a:t>Si </a:t>
            </a:r>
            <a:r>
              <a:rPr lang="en-US" dirty="0" err="1"/>
              <a:t>Ud</a:t>
            </a:r>
            <a:r>
              <a:rPr lang="en-US" dirty="0"/>
              <a:t>. </a:t>
            </a:r>
            <a:r>
              <a:rPr lang="en-US" dirty="0" err="1"/>
              <a:t>deja</a:t>
            </a:r>
            <a:r>
              <a:rPr lang="en-US" dirty="0"/>
              <a:t> que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 </a:t>
            </a:r>
            <a:r>
              <a:rPr lang="en-US" dirty="0" err="1"/>
              <a:t>haga</a:t>
            </a:r>
            <a:r>
              <a:rPr lang="en-US" dirty="0"/>
              <a:t> lo que </a:t>
            </a:r>
            <a:r>
              <a:rPr lang="en-US" dirty="0" err="1" smtClean="0"/>
              <a:t>quiere</a:t>
            </a:r>
            <a:r>
              <a:rPr lang="en-US" dirty="0" smtClean="0"/>
              <a:t>,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Mi </a:t>
            </a:r>
            <a:r>
              <a:rPr lang="en-US" dirty="0" err="1"/>
              <a:t>mamá</a:t>
            </a:r>
            <a:r>
              <a:rPr lang="en-US" dirty="0"/>
              <a:t> no </a:t>
            </a:r>
            <a:r>
              <a:rPr lang="en-US" dirty="0" err="1"/>
              <a:t>deja</a:t>
            </a:r>
            <a:r>
              <a:rPr lang="en-US" dirty="0"/>
              <a:t> que mi </a:t>
            </a:r>
            <a:r>
              <a:rPr lang="en-US" dirty="0" err="1"/>
              <a:t>hermana</a:t>
            </a:r>
            <a:r>
              <a:rPr lang="en-US" dirty="0"/>
              <a:t> </a:t>
            </a:r>
            <a:r>
              <a:rPr lang="en-US" dirty="0" err="1"/>
              <a:t>lleve</a:t>
            </a:r>
            <a:r>
              <a:rPr lang="en-US" dirty="0"/>
              <a:t> / </a:t>
            </a:r>
            <a:r>
              <a:rPr lang="en-US" dirty="0" err="1"/>
              <a:t>preste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ropa</a:t>
            </a:r>
            <a:r>
              <a:rPr lang="en-US" dirty="0"/>
              <a:t>.</a:t>
            </a:r>
          </a:p>
          <a:p>
            <a:r>
              <a:rPr lang="en-US" dirty="0"/>
              <a:t>4) </a:t>
            </a:r>
            <a:r>
              <a:rPr lang="en-US" dirty="0" err="1"/>
              <a:t>Déjame</a:t>
            </a:r>
            <a:r>
              <a:rPr lang="en-US" dirty="0"/>
              <a:t> (or </a:t>
            </a:r>
            <a:r>
              <a:rPr lang="en-US" dirty="0" err="1"/>
              <a:t>Dejar</a:t>
            </a:r>
            <a:r>
              <a:rPr lang="en-US" dirty="0"/>
              <a:t> as a command with an IOP attached)</a:t>
            </a:r>
          </a:p>
          <a:p>
            <a:pPr lvl="1"/>
            <a:r>
              <a:rPr lang="en-US" dirty="0"/>
              <a:t>It roughly translates as “let me…” “just…”</a:t>
            </a:r>
          </a:p>
          <a:p>
            <a:pPr lvl="2"/>
            <a:r>
              <a:rPr lang="en-US" dirty="0" err="1"/>
              <a:t>Déjame</a:t>
            </a:r>
            <a:r>
              <a:rPr lang="en-US" dirty="0"/>
              <a:t> </a:t>
            </a:r>
            <a:r>
              <a:rPr lang="en-US" dirty="0" err="1"/>
              <a:t>verlo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Déjame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paz</a:t>
            </a:r>
            <a:endParaRPr lang="en-US" dirty="0"/>
          </a:p>
          <a:p>
            <a:r>
              <a:rPr lang="en-US" dirty="0"/>
              <a:t>5) </a:t>
            </a:r>
            <a:r>
              <a:rPr lang="en-US" dirty="0" err="1"/>
              <a:t>Dejar</a:t>
            </a:r>
            <a:r>
              <a:rPr lang="en-US" dirty="0"/>
              <a:t> by itself</a:t>
            </a:r>
          </a:p>
          <a:p>
            <a:pPr lvl="1"/>
            <a:r>
              <a:rPr lang="en-US" dirty="0"/>
              <a:t>To leave (behind)</a:t>
            </a:r>
          </a:p>
          <a:p>
            <a:pPr lvl="2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dejé</a:t>
            </a:r>
            <a:r>
              <a:rPr lang="en-US" dirty="0"/>
              <a:t> mi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 </a:t>
            </a:r>
            <a:r>
              <a:rPr lang="en-US" dirty="0" err="1"/>
              <a:t>segunda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. /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dejarlo</a:t>
            </a:r>
            <a:r>
              <a:rPr lang="en-US" dirty="0"/>
              <a:t> para </a:t>
            </a:r>
            <a:r>
              <a:rPr lang="en-US" dirty="0" err="1"/>
              <a:t>mañana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098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1394"/>
            <a:ext cx="10515600" cy="871247"/>
          </a:xfrm>
        </p:spPr>
        <p:txBody>
          <a:bodyPr/>
          <a:lstStyle/>
          <a:p>
            <a:r>
              <a:rPr lang="en-US" dirty="0"/>
              <a:t>English 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1353800" cy="6265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I’m looking for a new car = </a:t>
            </a:r>
            <a:r>
              <a:rPr lang="en-US" dirty="0" err="1"/>
              <a:t>Busco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por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 </a:t>
            </a:r>
            <a:r>
              <a:rPr lang="en-US" dirty="0" err="1"/>
              <a:t>coche</a:t>
            </a:r>
            <a:r>
              <a:rPr lang="en-US" dirty="0"/>
              <a:t> </a:t>
            </a:r>
            <a:r>
              <a:rPr lang="en-US" dirty="0" err="1"/>
              <a:t>nuevo</a:t>
            </a:r>
            <a:r>
              <a:rPr lang="en-US" dirty="0"/>
              <a:t>.</a:t>
            </a:r>
          </a:p>
          <a:p>
            <a:r>
              <a:rPr lang="en-US" dirty="0"/>
              <a:t>I asked for a coke =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pedí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por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una</a:t>
            </a:r>
            <a:r>
              <a:rPr lang="en-US" dirty="0"/>
              <a:t> Coca Cola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want to study in another country =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dirty="0" err="1"/>
              <a:t>estudiar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strike="sngStrike" dirty="0">
                <a:solidFill>
                  <a:srgbClr val="FF0000"/>
                </a:solidFill>
              </a:rPr>
              <a:t>un(o)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.</a:t>
            </a:r>
          </a:p>
          <a:p>
            <a:r>
              <a:rPr lang="en-US" dirty="0"/>
              <a:t>I want another cookie =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una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galleta</a:t>
            </a:r>
            <a:r>
              <a:rPr lang="en-US" dirty="0"/>
              <a:t>. /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galleta</a:t>
            </a:r>
            <a:r>
              <a:rPr lang="en-US" dirty="0"/>
              <a:t> </a:t>
            </a:r>
            <a:r>
              <a:rPr lang="en-US" dirty="0" err="1"/>
              <a:t>más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Vez</a:t>
            </a:r>
            <a:r>
              <a:rPr lang="en-US" dirty="0"/>
              <a:t> = Time (as in an </a:t>
            </a:r>
            <a:r>
              <a:rPr lang="en-US" dirty="0" err="1"/>
              <a:t>occurance</a:t>
            </a:r>
            <a:r>
              <a:rPr lang="en-US" dirty="0"/>
              <a:t>).  </a:t>
            </a:r>
          </a:p>
          <a:p>
            <a:pPr lvl="1"/>
            <a:r>
              <a:rPr lang="en-US" dirty="0"/>
              <a:t>This one time at band camp…</a:t>
            </a:r>
          </a:p>
          <a:p>
            <a:pPr lvl="1"/>
            <a:r>
              <a:rPr lang="en-US"/>
              <a:t>U</a:t>
            </a:r>
            <a:r>
              <a:rPr lang="en-US" smtClean="0"/>
              <a:t>na</a:t>
            </a:r>
            <a:r>
              <a:rPr lang="en-US" dirty="0" smtClean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 smtClean="0"/>
              <a:t>campamento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err="1"/>
              <a:t>banda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…</a:t>
            </a:r>
          </a:p>
          <a:p>
            <a:r>
              <a:rPr lang="en-US" dirty="0" err="1"/>
              <a:t>Tiempo</a:t>
            </a:r>
            <a:r>
              <a:rPr lang="en-US" dirty="0"/>
              <a:t> (as in weather – can NOT be used as an </a:t>
            </a:r>
            <a:r>
              <a:rPr lang="en-US" dirty="0" err="1"/>
              <a:t>occurance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En</a:t>
            </a:r>
            <a:r>
              <a:rPr lang="en-US" dirty="0"/>
              <a:t> ese </a:t>
            </a:r>
            <a:r>
              <a:rPr lang="en-US" dirty="0" err="1"/>
              <a:t>tiempo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Hacer</a:t>
            </a:r>
            <a:r>
              <a:rPr lang="en-US" dirty="0" smtClean="0"/>
              <a:t>(le)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 / </a:t>
            </a:r>
            <a:r>
              <a:rPr lang="en-US" dirty="0" err="1"/>
              <a:t>Preguntar</a:t>
            </a:r>
            <a:r>
              <a:rPr lang="en-US" dirty="0"/>
              <a:t> = to ask a question</a:t>
            </a:r>
          </a:p>
          <a:p>
            <a:r>
              <a:rPr lang="en-US" dirty="0" err="1"/>
              <a:t>Pedir</a:t>
            </a:r>
            <a:r>
              <a:rPr lang="en-US" dirty="0"/>
              <a:t> = to ask </a:t>
            </a:r>
            <a:r>
              <a:rPr lang="en-US" b="1" dirty="0"/>
              <a:t>for </a:t>
            </a:r>
            <a:r>
              <a:rPr lang="en-US" dirty="0"/>
              <a:t>(making a request)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9168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1394"/>
            <a:ext cx="10515600" cy="871247"/>
          </a:xfrm>
        </p:spPr>
        <p:txBody>
          <a:bodyPr/>
          <a:lstStyle/>
          <a:p>
            <a:r>
              <a:rPr lang="en-US" dirty="0"/>
              <a:t>English Interference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5" y="592428"/>
            <a:ext cx="12099636" cy="6265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July 3</a:t>
            </a:r>
            <a:r>
              <a:rPr lang="en-US" baseline="30000" dirty="0"/>
              <a:t>rd</a:t>
            </a:r>
            <a:r>
              <a:rPr lang="en-US" dirty="0"/>
              <a:t>…. = </a:t>
            </a:r>
            <a:r>
              <a:rPr lang="en-US" strike="sngStrike" dirty="0" err="1">
                <a:solidFill>
                  <a:srgbClr val="FF0000"/>
                </a:solidFill>
              </a:rPr>
              <a:t>En</a:t>
            </a:r>
            <a:r>
              <a:rPr lang="en-US" dirty="0"/>
              <a:t> el </a:t>
            </a:r>
            <a:r>
              <a:rPr lang="en-US" strike="sngStrike" dirty="0" err="1">
                <a:solidFill>
                  <a:srgbClr val="FF0000"/>
                </a:solidFill>
              </a:rPr>
              <a:t>tercer</a:t>
            </a:r>
            <a:r>
              <a:rPr lang="en-US" dirty="0"/>
              <a:t> de </a:t>
            </a:r>
            <a:r>
              <a:rPr lang="en-US" dirty="0" err="1"/>
              <a:t>julio</a:t>
            </a:r>
            <a:r>
              <a:rPr lang="en-US" dirty="0"/>
              <a:t> / El </a:t>
            </a:r>
            <a:r>
              <a:rPr lang="en-US" dirty="0" err="1"/>
              <a:t>tres</a:t>
            </a:r>
            <a:r>
              <a:rPr lang="en-US" dirty="0"/>
              <a:t> de </a:t>
            </a:r>
            <a:r>
              <a:rPr lang="en-US" dirty="0" err="1"/>
              <a:t>julio</a:t>
            </a:r>
            <a:r>
              <a:rPr lang="en-US" dirty="0"/>
              <a:t>…</a:t>
            </a:r>
          </a:p>
          <a:p>
            <a:r>
              <a:rPr lang="en-US" dirty="0"/>
              <a:t>On February 1</a:t>
            </a:r>
            <a:r>
              <a:rPr lang="en-US" baseline="30000" dirty="0"/>
              <a:t>st</a:t>
            </a:r>
            <a:r>
              <a:rPr lang="en-US" dirty="0"/>
              <a:t>… = El primer de </a:t>
            </a:r>
            <a:r>
              <a:rPr lang="en-US" dirty="0" err="1"/>
              <a:t>febrero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Overuse of the word “</a:t>
            </a:r>
            <a:r>
              <a:rPr lang="en-US" dirty="0" err="1"/>
              <a:t>americano</a:t>
            </a:r>
            <a:r>
              <a:rPr lang="en-US" dirty="0"/>
              <a:t>” – literally everyone living in the “Americas” is “Americano” – just because we call ourselves “Americans” does not mean we get to claim that term as our own.  When you want to refer to people in the U.S., use “</a:t>
            </a:r>
            <a:r>
              <a:rPr lang="en-US" dirty="0" err="1"/>
              <a:t>estadounidense</a:t>
            </a:r>
            <a:r>
              <a:rPr lang="en-US" dirty="0"/>
              <a:t>” or “</a:t>
            </a:r>
            <a:r>
              <a:rPr lang="en-US" dirty="0" err="1"/>
              <a:t>norteamericano</a:t>
            </a:r>
            <a:r>
              <a:rPr lang="en-US" dirty="0"/>
              <a:t>(a)” (NOTE** - “</a:t>
            </a:r>
            <a:r>
              <a:rPr lang="en-US" dirty="0" err="1"/>
              <a:t>norteamericano</a:t>
            </a:r>
            <a:r>
              <a:rPr lang="en-US" dirty="0"/>
              <a:t>(a)” can also refer to Mexicans and Canadians as they are part of North America)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“Beneficial” = “Glebe land” </a:t>
            </a:r>
          </a:p>
          <a:p>
            <a:pPr lvl="1"/>
            <a:r>
              <a:rPr lang="en-US" dirty="0"/>
              <a:t>Do you know what that means?  Neither do I.  </a:t>
            </a:r>
          </a:p>
          <a:p>
            <a:pPr lvl="1"/>
            <a:r>
              <a:rPr lang="en-US" dirty="0"/>
              <a:t>A quick check with Google indicates that “glebe land” = </a:t>
            </a:r>
            <a:r>
              <a:rPr lang="en-US" b="1" dirty="0"/>
              <a:t>Glebe</a:t>
            </a:r>
            <a:r>
              <a:rPr lang="en-US" dirty="0"/>
              <a:t> (also known as church furlong, rectory manor or parson's close(s)) is an area of </a:t>
            </a:r>
            <a:r>
              <a:rPr lang="en-US" b="1" dirty="0"/>
              <a:t>land</a:t>
            </a:r>
            <a:r>
              <a:rPr lang="en-US" dirty="0"/>
              <a:t> within an ecclesiastical parish used to support a parish priest.</a:t>
            </a:r>
          </a:p>
          <a:p>
            <a:r>
              <a:rPr lang="en-US" dirty="0">
                <a:solidFill>
                  <a:srgbClr val="00B050"/>
                </a:solidFill>
              </a:rPr>
              <a:t>“</a:t>
            </a:r>
            <a:r>
              <a:rPr lang="en-US" dirty="0" err="1">
                <a:solidFill>
                  <a:srgbClr val="00B050"/>
                </a:solidFill>
              </a:rPr>
              <a:t>Beneficioso</a:t>
            </a:r>
            <a:r>
              <a:rPr lang="en-US" dirty="0">
                <a:solidFill>
                  <a:srgbClr val="00B050"/>
                </a:solidFill>
              </a:rPr>
              <a:t>” = beneficial</a:t>
            </a:r>
          </a:p>
        </p:txBody>
      </p:sp>
      <p:pic>
        <p:nvPicPr>
          <p:cNvPr id="1026" name="Picture 2" descr="Image result for check mark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11" y="5883563"/>
            <a:ext cx="722889" cy="7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11" y="4010105"/>
            <a:ext cx="878898" cy="87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360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31334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66CC"/>
                </a:solidFill>
              </a:rPr>
              <a:t>PALABRAS FEMENINAS</a:t>
            </a: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acción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 smtClean="0">
                <a:solidFill>
                  <a:srgbClr val="FF66CC"/>
                </a:solidFill>
              </a:rPr>
              <a:t>la(s</a:t>
            </a:r>
            <a:r>
              <a:rPr lang="en-US" b="1" dirty="0">
                <a:solidFill>
                  <a:srgbClr val="FF66CC"/>
                </a:solidFill>
              </a:rPr>
              <a:t>) </a:t>
            </a:r>
            <a:r>
              <a:rPr lang="en-US" b="1" dirty="0" err="1">
                <a:solidFill>
                  <a:srgbClr val="FF66CC"/>
                </a:solidFill>
              </a:rPr>
              <a:t>oportunidad</a:t>
            </a:r>
            <a:r>
              <a:rPr lang="en-US" b="1" dirty="0">
                <a:solidFill>
                  <a:srgbClr val="FF66CC"/>
                </a:solidFill>
              </a:rPr>
              <a:t>(</a:t>
            </a:r>
            <a:r>
              <a:rPr lang="en-US" b="1" dirty="0" err="1">
                <a:solidFill>
                  <a:srgbClr val="FF66CC"/>
                </a:solidFill>
              </a:rPr>
              <a:t>es</a:t>
            </a:r>
            <a:r>
              <a:rPr lang="en-US" b="1" dirty="0">
                <a:solidFill>
                  <a:srgbClr val="FF66CC"/>
                </a:solidFill>
              </a:rPr>
              <a:t>)</a:t>
            </a: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mano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foto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modelo</a:t>
            </a:r>
            <a:r>
              <a:rPr lang="en-US" b="1" dirty="0">
                <a:solidFill>
                  <a:srgbClr val="FF66CC"/>
                </a:solidFill>
              </a:rPr>
              <a:t> (female model)</a:t>
            </a:r>
          </a:p>
          <a:p>
            <a:r>
              <a:rPr lang="en-US" b="1" dirty="0">
                <a:solidFill>
                  <a:srgbClr val="FF66CC"/>
                </a:solidFill>
              </a:rPr>
              <a:t>la radio</a:t>
            </a:r>
          </a:p>
          <a:p>
            <a:r>
              <a:rPr lang="en-US" b="1" dirty="0">
                <a:solidFill>
                  <a:srgbClr val="FF66CC"/>
                </a:solidFill>
              </a:rPr>
              <a:t>la </a:t>
            </a:r>
            <a:r>
              <a:rPr lang="en-US" b="1" dirty="0" err="1">
                <a:solidFill>
                  <a:srgbClr val="FF66CC"/>
                </a:solidFill>
              </a:rPr>
              <a:t>gente</a:t>
            </a:r>
            <a:endParaRPr lang="en-US" b="1" dirty="0">
              <a:solidFill>
                <a:srgbClr val="FF66CC"/>
              </a:solidFill>
            </a:endParaRPr>
          </a:p>
          <a:p>
            <a:r>
              <a:rPr lang="en-US" b="1" dirty="0" err="1">
                <a:solidFill>
                  <a:srgbClr val="FF66CC"/>
                </a:solidFill>
              </a:rPr>
              <a:t>una</a:t>
            </a:r>
            <a:r>
              <a:rPr lang="en-US" b="1" dirty="0">
                <a:solidFill>
                  <a:srgbClr val="FF66CC"/>
                </a:solidFill>
              </a:rPr>
              <a:t> </a:t>
            </a:r>
            <a:r>
              <a:rPr lang="en-US" b="1" dirty="0" err="1">
                <a:solidFill>
                  <a:srgbClr val="FF66CC"/>
                </a:solidFill>
              </a:rPr>
              <a:t>buena</a:t>
            </a:r>
            <a:r>
              <a:rPr lang="en-US" b="1" dirty="0">
                <a:solidFill>
                  <a:srgbClr val="FF66CC"/>
                </a:solidFill>
              </a:rPr>
              <a:t>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34578" y="1223493"/>
            <a:ext cx="4057918" cy="55121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PALABRAS MASCULINAS</a:t>
            </a: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sistema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programa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tema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mapa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problema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idioma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clima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día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el diploma</a:t>
            </a:r>
          </a:p>
          <a:p>
            <a:r>
              <a:rPr lang="en-US" b="1" dirty="0">
                <a:solidFill>
                  <a:srgbClr val="00B0F0"/>
                </a:solidFill>
              </a:rPr>
              <a:t>el </a:t>
            </a:r>
            <a:r>
              <a:rPr lang="en-US" b="1" dirty="0" err="1">
                <a:solidFill>
                  <a:srgbClr val="00B0F0"/>
                </a:solidFill>
              </a:rPr>
              <a:t>agua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0" y="2279561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*Words that end in </a:t>
            </a:r>
            <a:br>
              <a:rPr lang="en-US" sz="2800" dirty="0"/>
            </a:br>
            <a:r>
              <a:rPr lang="en-US" sz="2800" dirty="0"/>
              <a:t>–MA</a:t>
            </a:r>
            <a:br>
              <a:rPr lang="en-US" sz="2800" dirty="0"/>
            </a:br>
            <a:r>
              <a:rPr lang="en-US" sz="2800" dirty="0"/>
              <a:t>–PA </a:t>
            </a:r>
          </a:p>
          <a:p>
            <a:r>
              <a:rPr lang="en-US" sz="2800" dirty="0"/>
              <a:t>are masculine</a:t>
            </a:r>
          </a:p>
        </p:txBody>
      </p:sp>
    </p:spTree>
    <p:extLst>
      <p:ext uri="{BB962C8B-B14F-4D97-AF65-F5344CB8AC3E}">
        <p14:creationId xmlns:p14="http://schemas.microsoft.com/office/powerpoint/2010/main" val="343932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general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use the articles (el, la, </a:t>
            </a:r>
            <a:r>
              <a:rPr lang="en-US" dirty="0" err="1"/>
              <a:t>los</a:t>
            </a:r>
            <a:r>
              <a:rPr lang="en-US" dirty="0"/>
              <a:t>, las / un, </a:t>
            </a:r>
            <a:r>
              <a:rPr lang="en-US" dirty="0" err="1"/>
              <a:t>una</a:t>
            </a:r>
            <a:r>
              <a:rPr lang="en-US" dirty="0"/>
              <a:t>, </a:t>
            </a:r>
            <a:r>
              <a:rPr lang="en-US" dirty="0" err="1"/>
              <a:t>unos</a:t>
            </a:r>
            <a:r>
              <a:rPr lang="en-US" dirty="0"/>
              <a:t>, </a:t>
            </a:r>
            <a:r>
              <a:rPr lang="en-US" dirty="0" err="1"/>
              <a:t>unas</a:t>
            </a:r>
            <a:r>
              <a:rPr lang="en-US" dirty="0"/>
              <a:t>) before nouns.  I know we don’t do it in English, but you basically need them everywhere in Spanish.  </a:t>
            </a:r>
          </a:p>
          <a:p>
            <a:r>
              <a:rPr lang="en-US" dirty="0"/>
              <a:t>Overuse of the present participle –</a:t>
            </a:r>
            <a:r>
              <a:rPr lang="en-US" dirty="0" err="1"/>
              <a:t>ando</a:t>
            </a:r>
            <a:r>
              <a:rPr lang="en-US" dirty="0"/>
              <a:t>/-</a:t>
            </a:r>
            <a:r>
              <a:rPr lang="en-US" dirty="0" err="1"/>
              <a:t>iendo</a:t>
            </a:r>
            <a:r>
              <a:rPr lang="en-US" dirty="0"/>
              <a:t> – only use the present participle forms if there is some form of “</a:t>
            </a:r>
            <a:r>
              <a:rPr lang="en-US" dirty="0" err="1"/>
              <a:t>estar</a:t>
            </a:r>
            <a:r>
              <a:rPr lang="en-US" dirty="0"/>
              <a:t>” present.  Also, don’t use the Present Progressive tense for future actions.  Mostly you will choose to use the Infinitive form</a:t>
            </a:r>
          </a:p>
          <a:p>
            <a:r>
              <a:rPr lang="en-US" dirty="0"/>
              <a:t>y/e  AND  o/u</a:t>
            </a:r>
          </a:p>
        </p:txBody>
      </p:sp>
    </p:spTree>
    <p:extLst>
      <p:ext uri="{BB962C8B-B14F-4D97-AF65-F5344CB8AC3E}">
        <p14:creationId xmlns:p14="http://schemas.microsoft.com/office/powerpoint/2010/main" val="285184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8594"/>
            <a:ext cx="10515600" cy="1325563"/>
          </a:xfrm>
        </p:spPr>
        <p:txBody>
          <a:bodyPr/>
          <a:lstStyle/>
          <a:p>
            <a:r>
              <a:rPr lang="en-US" dirty="0"/>
              <a:t>Words that are always singular!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907"/>
            <a:ext cx="10515600" cy="4351338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gente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ropa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466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Muy</a:t>
            </a:r>
            <a:r>
              <a:rPr lang="en-US" dirty="0"/>
              <a:t> vs. </a:t>
            </a:r>
            <a:r>
              <a:rPr lang="en-US" dirty="0" err="1"/>
              <a:t>Mucho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68449"/>
            <a:ext cx="10515600" cy="1674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Muy</a:t>
            </a:r>
            <a:r>
              <a:rPr lang="en-US" dirty="0"/>
              <a:t> = Very</a:t>
            </a:r>
          </a:p>
          <a:p>
            <a:r>
              <a:rPr lang="en-US" dirty="0" err="1"/>
              <a:t>Mucho</a:t>
            </a:r>
            <a:r>
              <a:rPr lang="en-US" dirty="0"/>
              <a:t> = a lot</a:t>
            </a:r>
          </a:p>
        </p:txBody>
      </p:sp>
    </p:spTree>
    <p:extLst>
      <p:ext uri="{BB962C8B-B14F-4D97-AF65-F5344CB8AC3E}">
        <p14:creationId xmlns:p14="http://schemas.microsoft.com/office/powerpoint/2010/main" val="860372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Tener</a:t>
            </a:r>
            <a:r>
              <a:rPr lang="en-US" dirty="0"/>
              <a:t>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4"/>
            <a:ext cx="10515600" cy="540268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i="1" dirty="0" err="1"/>
              <a:t>tener</a:t>
            </a:r>
            <a:r>
              <a:rPr lang="en-US" i="1" dirty="0"/>
              <a:t> # </a:t>
            </a:r>
            <a:r>
              <a:rPr lang="en-US" i="1" dirty="0" err="1"/>
              <a:t>años</a:t>
            </a:r>
            <a:r>
              <a:rPr lang="en-US" i="1" dirty="0"/>
              <a:t> (to be # years old)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calor</a:t>
            </a:r>
            <a:r>
              <a:rPr lang="en-US" dirty="0"/>
              <a:t>  (to be hot)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cuidado</a:t>
            </a:r>
            <a:r>
              <a:rPr lang="en-US" dirty="0"/>
              <a:t>  (to be careful)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frío</a:t>
            </a:r>
            <a:r>
              <a:rPr lang="en-US" dirty="0"/>
              <a:t>  (to be cold)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hambre</a:t>
            </a:r>
            <a:r>
              <a:rPr lang="en-US" dirty="0"/>
              <a:t>  (to be hungry)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miedo</a:t>
            </a:r>
            <a:r>
              <a:rPr lang="en-US" i="1" dirty="0"/>
              <a:t> de/a</a:t>
            </a:r>
            <a:r>
              <a:rPr lang="en-US" dirty="0"/>
              <a:t>  (to be afraid of)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prisa</a:t>
            </a:r>
            <a:r>
              <a:rPr lang="en-US" dirty="0"/>
              <a:t>  (to be in a hurry)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razón</a:t>
            </a:r>
            <a:r>
              <a:rPr lang="en-US" dirty="0"/>
              <a:t>  (to be right)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sed</a:t>
            </a:r>
            <a:r>
              <a:rPr lang="en-US" dirty="0"/>
              <a:t>  (to be thirsty)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sueño</a:t>
            </a:r>
            <a:r>
              <a:rPr lang="en-US" dirty="0"/>
              <a:t>  (to be sleepy)</a:t>
            </a:r>
          </a:p>
          <a:p>
            <a:pPr fontAlgn="base"/>
            <a:r>
              <a:rPr lang="en-US" i="1" dirty="0" err="1"/>
              <a:t>tener</a:t>
            </a:r>
            <a:r>
              <a:rPr lang="en-US" i="1" dirty="0"/>
              <a:t> </a:t>
            </a:r>
            <a:r>
              <a:rPr lang="en-US" i="1" dirty="0" err="1"/>
              <a:t>suerte</a:t>
            </a:r>
            <a:r>
              <a:rPr lang="en-US" dirty="0"/>
              <a:t>  (to be lucky)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EF0E-5280-4AE3-B3AE-54B601D8E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205"/>
            <a:ext cx="10515600" cy="1325563"/>
          </a:xfrm>
        </p:spPr>
        <p:txBody>
          <a:bodyPr/>
          <a:lstStyle/>
          <a:p>
            <a:r>
              <a:rPr lang="en-US" dirty="0"/>
              <a:t>Keep the consistency of subject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A3B2B-9568-4171-A02F-5DA97760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055"/>
            <a:ext cx="10515600" cy="5878945"/>
          </a:xfrm>
        </p:spPr>
        <p:txBody>
          <a:bodyPr>
            <a:normAutofit/>
          </a:bodyPr>
          <a:lstStyle/>
          <a:p>
            <a:r>
              <a:rPr lang="en-US" dirty="0"/>
              <a:t>1) In AP Writing, always take a formal (</a:t>
            </a:r>
            <a:r>
              <a:rPr lang="en-US" dirty="0" err="1"/>
              <a:t>Ud</a:t>
            </a:r>
            <a:r>
              <a:rPr lang="en-US" dirty="0"/>
              <a:t>.) tone</a:t>
            </a:r>
          </a:p>
          <a:p>
            <a:endParaRPr lang="en-US" dirty="0"/>
          </a:p>
          <a:p>
            <a:r>
              <a:rPr lang="en-US" dirty="0"/>
              <a:t>2) For the “Raising a well-behaved child” essays, I saw</a:t>
            </a:r>
          </a:p>
          <a:p>
            <a:pPr lvl="1"/>
            <a:r>
              <a:rPr lang="en-US" dirty="0"/>
              <a:t>Tú and </a:t>
            </a:r>
            <a:r>
              <a:rPr lang="en-US" dirty="0" err="1"/>
              <a:t>Ud</a:t>
            </a:r>
            <a:r>
              <a:rPr lang="en-US" dirty="0"/>
              <a:t>. being used back and forth</a:t>
            </a:r>
          </a:p>
          <a:p>
            <a:pPr lvl="1"/>
            <a:r>
              <a:rPr lang="en-US" dirty="0" err="1"/>
              <a:t>Uds</a:t>
            </a:r>
            <a:r>
              <a:rPr lang="en-US" dirty="0"/>
              <a:t>. vs. </a:t>
            </a:r>
            <a:r>
              <a:rPr lang="en-US" dirty="0" err="1"/>
              <a:t>Ud</a:t>
            </a:r>
            <a:r>
              <a:rPr lang="en-US" dirty="0"/>
              <a:t>. vs. Tú </a:t>
            </a:r>
          </a:p>
          <a:p>
            <a:pPr lvl="1"/>
            <a:r>
              <a:rPr lang="en-US" dirty="0"/>
              <a:t>Who are you talking about!?  One parent? Both? A friend?  Did one person walk away?</a:t>
            </a:r>
          </a:p>
          <a:p>
            <a:pPr lvl="1"/>
            <a:r>
              <a:rPr lang="en-US" dirty="0"/>
              <a:t>Are we talking about 1 kid, then suddenly more kids show up? </a:t>
            </a:r>
            <a:r>
              <a:rPr lang="en-US" dirty="0" err="1"/>
              <a:t>Hijo</a:t>
            </a:r>
            <a:r>
              <a:rPr lang="en-US" dirty="0"/>
              <a:t>/</a:t>
            </a:r>
            <a:r>
              <a:rPr lang="en-US" dirty="0" err="1"/>
              <a:t>hija</a:t>
            </a:r>
            <a:r>
              <a:rPr lang="en-US" dirty="0"/>
              <a:t>/</a:t>
            </a:r>
            <a:r>
              <a:rPr lang="en-US" dirty="0" err="1"/>
              <a:t>hijos</a:t>
            </a:r>
            <a:r>
              <a:rPr lang="en-US" dirty="0"/>
              <a:t>/</a:t>
            </a:r>
            <a:r>
              <a:rPr lang="en-US" dirty="0" err="1"/>
              <a:t>hijas</a:t>
            </a:r>
            <a:r>
              <a:rPr lang="en-US" dirty="0"/>
              <a:t> – I think it’s easier to keep everything </a:t>
            </a:r>
            <a:r>
              <a:rPr lang="en-US" dirty="0" smtClean="0"/>
              <a:t>singular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3) When using subjunctive, you must show a change of subject…yes, it could be implied, but it makes it much harder to distinguish when you’re using the </a:t>
            </a:r>
            <a:r>
              <a:rPr lang="en-US" dirty="0" err="1"/>
              <a:t>Ud</a:t>
            </a:r>
            <a:r>
              <a:rPr lang="en-US" dirty="0"/>
              <a:t>. form &amp; then talking about one child – they all use the same conjugation forms, so it’s easy for the reader to get lost.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E1F-B457-4A7C-99F6-318F1DE6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source material is there to help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39F27-EC92-4186-81ED-E340248D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2127" cy="4351338"/>
          </a:xfrm>
        </p:spPr>
        <p:txBody>
          <a:bodyPr>
            <a:normAutofit/>
          </a:bodyPr>
          <a:lstStyle/>
          <a:p>
            <a:r>
              <a:rPr lang="en-US" dirty="0"/>
              <a:t>Think of AP Essays as DBQs</a:t>
            </a:r>
          </a:p>
          <a:p>
            <a:endParaRPr lang="en-US" dirty="0"/>
          </a:p>
          <a:p>
            <a:r>
              <a:rPr lang="en-US" dirty="0"/>
              <a:t>Do NOT go off on your own personal tangents, stories, or experiences</a:t>
            </a:r>
          </a:p>
          <a:p>
            <a:endParaRPr lang="en-US" dirty="0"/>
          </a:p>
          <a:p>
            <a:r>
              <a:rPr lang="en-US" dirty="0"/>
              <a:t>Being able to use the audio/video source tells me that you can take in information, digest it, and summarize it in support of the points you want to make in your essay.</a:t>
            </a:r>
          </a:p>
          <a:p>
            <a:endParaRPr lang="en-US" dirty="0"/>
          </a:p>
          <a:p>
            <a:r>
              <a:rPr lang="en-US" dirty="0"/>
              <a:t>In the future you will have to make specific references to </a:t>
            </a:r>
            <a:r>
              <a:rPr lang="en-US" dirty="0" smtClean="0"/>
              <a:t>it through citing.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8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81" y="-381850"/>
            <a:ext cx="10515600" cy="1325563"/>
          </a:xfrm>
        </p:spPr>
        <p:txBody>
          <a:bodyPr/>
          <a:lstStyle/>
          <a:p>
            <a:r>
              <a:rPr lang="en-US" dirty="0" err="1"/>
              <a:t>Acentos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618186"/>
            <a:ext cx="12101848" cy="6027313"/>
          </a:xfrm>
        </p:spPr>
        <p:txBody>
          <a:bodyPr>
            <a:normAutofit/>
          </a:bodyPr>
          <a:lstStyle/>
          <a:p>
            <a:r>
              <a:rPr lang="en-US" dirty="0" err="1" smtClean="0"/>
              <a:t>ión</a:t>
            </a:r>
            <a:r>
              <a:rPr lang="en-US" dirty="0" smtClean="0"/>
              <a:t>						- all imperfect tense endings</a:t>
            </a:r>
            <a:endParaRPr lang="en-US" dirty="0"/>
          </a:p>
          <a:p>
            <a:r>
              <a:rPr lang="en-US" dirty="0" err="1" smtClean="0"/>
              <a:t>ía</a:t>
            </a:r>
            <a:r>
              <a:rPr lang="en-US" dirty="0" smtClean="0"/>
              <a:t>						- all conditional tense endings</a:t>
            </a:r>
            <a:endParaRPr lang="en-US" dirty="0"/>
          </a:p>
          <a:p>
            <a:r>
              <a:rPr lang="en-US" dirty="0" err="1" smtClean="0"/>
              <a:t>más</a:t>
            </a:r>
            <a:r>
              <a:rPr lang="en-US" dirty="0" smtClean="0"/>
              <a:t>						- all future tense endings EXCEPT </a:t>
            </a:r>
            <a:r>
              <a:rPr lang="en-US" dirty="0" err="1" smtClean="0"/>
              <a:t>nosotros</a:t>
            </a:r>
            <a:endParaRPr lang="en-US" dirty="0"/>
          </a:p>
          <a:p>
            <a:r>
              <a:rPr lang="en-US" dirty="0" err="1"/>
              <a:t>también</a:t>
            </a:r>
            <a:endParaRPr lang="en-US" dirty="0"/>
          </a:p>
          <a:p>
            <a:r>
              <a:rPr lang="en-US" dirty="0" err="1"/>
              <a:t>después</a:t>
            </a:r>
            <a:endParaRPr lang="en-US" dirty="0"/>
          </a:p>
          <a:p>
            <a:r>
              <a:rPr lang="en-US" dirty="0" err="1"/>
              <a:t>sí</a:t>
            </a:r>
            <a:r>
              <a:rPr lang="en-US" dirty="0"/>
              <a:t> = yes / </a:t>
            </a:r>
            <a:r>
              <a:rPr lang="en-US" dirty="0" err="1"/>
              <a:t>si</a:t>
            </a:r>
            <a:r>
              <a:rPr lang="en-US" dirty="0"/>
              <a:t> = if</a:t>
            </a:r>
          </a:p>
          <a:p>
            <a:r>
              <a:rPr lang="en-US" dirty="0" err="1"/>
              <a:t>él</a:t>
            </a:r>
            <a:r>
              <a:rPr lang="en-US" dirty="0"/>
              <a:t> = he / el = the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verbs in the “</a:t>
            </a:r>
            <a:r>
              <a:rPr lang="en-US" dirty="0" err="1" smtClean="0"/>
              <a:t>yo</a:t>
            </a:r>
            <a:r>
              <a:rPr lang="en-US" dirty="0"/>
              <a:t>” o “</a:t>
            </a:r>
            <a:r>
              <a:rPr lang="en-US" dirty="0" err="1"/>
              <a:t>él</a:t>
            </a:r>
            <a:r>
              <a:rPr lang="en-US" dirty="0"/>
              <a:t>, </a:t>
            </a:r>
            <a:r>
              <a:rPr lang="en-US" dirty="0" err="1"/>
              <a:t>ella</a:t>
            </a:r>
            <a:r>
              <a:rPr lang="en-US" dirty="0"/>
              <a:t>, </a:t>
            </a:r>
            <a:r>
              <a:rPr lang="en-US" dirty="0" err="1"/>
              <a:t>Ud</a:t>
            </a:r>
            <a:r>
              <a:rPr lang="en-US" dirty="0"/>
              <a:t>.”  </a:t>
            </a:r>
            <a:r>
              <a:rPr lang="en-US" dirty="0" smtClean="0"/>
              <a:t>forms</a:t>
            </a:r>
            <a:endParaRPr lang="en-US" dirty="0"/>
          </a:p>
          <a:p>
            <a:pPr lvl="1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hablé</a:t>
            </a:r>
            <a:r>
              <a:rPr lang="en-US" dirty="0"/>
              <a:t> / </a:t>
            </a:r>
            <a:r>
              <a:rPr lang="en-US" dirty="0" err="1"/>
              <a:t>ella</a:t>
            </a:r>
            <a:r>
              <a:rPr lang="en-US" dirty="0"/>
              <a:t> </a:t>
            </a:r>
            <a:r>
              <a:rPr lang="en-US" dirty="0" err="1"/>
              <a:t>habló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EXCEPCIÓN: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grupo</a:t>
            </a:r>
            <a:r>
              <a:rPr lang="en-US" dirty="0"/>
              <a:t> FUJI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Pretérito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Ir</a:t>
            </a:r>
            <a:r>
              <a:rPr lang="en-US" dirty="0"/>
              <a:t>, </a:t>
            </a:r>
            <a:r>
              <a:rPr lang="en-US" dirty="0" err="1"/>
              <a:t>Ser</a:t>
            </a:r>
            <a:r>
              <a:rPr lang="en-US" dirty="0"/>
              <a:t>, </a:t>
            </a:r>
            <a:r>
              <a:rPr lang="en-US" dirty="0" err="1"/>
              <a:t>Poder</a:t>
            </a:r>
            <a:r>
              <a:rPr lang="en-US" dirty="0"/>
              <a:t>, </a:t>
            </a:r>
            <a:r>
              <a:rPr lang="en-US" dirty="0" err="1"/>
              <a:t>Poner</a:t>
            </a:r>
            <a:r>
              <a:rPr lang="en-US" dirty="0"/>
              <a:t>, </a:t>
            </a:r>
            <a:r>
              <a:rPr lang="en-US" dirty="0" err="1"/>
              <a:t>Andar</a:t>
            </a:r>
            <a:r>
              <a:rPr lang="en-US" dirty="0"/>
              <a:t>, </a:t>
            </a:r>
            <a:r>
              <a:rPr lang="en-US" dirty="0" err="1"/>
              <a:t>Tener</a:t>
            </a:r>
            <a:r>
              <a:rPr lang="en-US" dirty="0"/>
              <a:t>, Caber, Haber, </a:t>
            </a:r>
            <a:r>
              <a:rPr lang="en-US" dirty="0" err="1"/>
              <a:t>Estar</a:t>
            </a:r>
            <a:r>
              <a:rPr lang="en-US" dirty="0"/>
              <a:t>, Saber, </a:t>
            </a:r>
            <a:r>
              <a:rPr lang="en-US" dirty="0" err="1"/>
              <a:t>Conducir</a:t>
            </a:r>
            <a:r>
              <a:rPr lang="en-US" dirty="0"/>
              <a:t>, </a:t>
            </a:r>
            <a:r>
              <a:rPr lang="en-US" dirty="0" err="1"/>
              <a:t>Traducir</a:t>
            </a:r>
            <a:r>
              <a:rPr lang="en-US" dirty="0"/>
              <a:t>, Traer, </a:t>
            </a:r>
            <a:r>
              <a:rPr lang="en-US" dirty="0" err="1"/>
              <a:t>Producir</a:t>
            </a:r>
            <a:r>
              <a:rPr lang="en-US" dirty="0"/>
              <a:t>, </a:t>
            </a:r>
            <a:r>
              <a:rPr lang="en-US" dirty="0" err="1"/>
              <a:t>Venir</a:t>
            </a:r>
            <a:r>
              <a:rPr lang="en-US" dirty="0"/>
              <a:t>, </a:t>
            </a:r>
            <a:r>
              <a:rPr lang="en-US" dirty="0" err="1"/>
              <a:t>Hacer</a:t>
            </a:r>
            <a:r>
              <a:rPr lang="en-US" dirty="0"/>
              <a:t>, </a:t>
            </a:r>
            <a:r>
              <a:rPr lang="en-US" dirty="0" err="1"/>
              <a:t>Querer</a:t>
            </a:r>
            <a:r>
              <a:rPr lang="en-US" dirty="0"/>
              <a:t>, Dar, </a:t>
            </a:r>
            <a:r>
              <a:rPr lang="en-US" dirty="0" err="1"/>
              <a:t>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6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183"/>
            <a:ext cx="10515600" cy="1325563"/>
          </a:xfrm>
        </p:spPr>
        <p:txBody>
          <a:bodyPr/>
          <a:lstStyle/>
          <a:p>
            <a:r>
              <a:rPr lang="en-US" dirty="0"/>
              <a:t>Question words vs. Non-question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975"/>
            <a:ext cx="5987603" cy="6027312"/>
          </a:xfrm>
        </p:spPr>
        <p:txBody>
          <a:bodyPr>
            <a:normAutofit/>
          </a:bodyPr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=  Why?</a:t>
            </a:r>
          </a:p>
          <a:p>
            <a:r>
              <a:rPr lang="en-US" dirty="0" err="1"/>
              <a:t>Porque</a:t>
            </a:r>
            <a:r>
              <a:rPr lang="en-US" dirty="0"/>
              <a:t> = Because</a:t>
            </a:r>
          </a:p>
          <a:p>
            <a:endParaRPr lang="en-US" dirty="0"/>
          </a:p>
          <a:p>
            <a:r>
              <a:rPr lang="en-US" dirty="0" err="1"/>
              <a:t>Dónde</a:t>
            </a:r>
            <a:r>
              <a:rPr lang="en-US" dirty="0"/>
              <a:t> = Where?</a:t>
            </a:r>
          </a:p>
          <a:p>
            <a:r>
              <a:rPr lang="en-US" dirty="0" err="1"/>
              <a:t>Donde</a:t>
            </a:r>
            <a:r>
              <a:rPr lang="en-US" dirty="0"/>
              <a:t> = where (but not in a question) (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nací</a:t>
            </a:r>
            <a:r>
              <a:rPr lang="en-US" dirty="0"/>
              <a:t>…)</a:t>
            </a:r>
          </a:p>
          <a:p>
            <a:endParaRPr lang="en-US" dirty="0"/>
          </a:p>
          <a:p>
            <a:r>
              <a:rPr lang="en-US" dirty="0" err="1"/>
              <a:t>Qué</a:t>
            </a:r>
            <a:r>
              <a:rPr lang="en-US" dirty="0"/>
              <a:t> = What</a:t>
            </a:r>
          </a:p>
          <a:p>
            <a:r>
              <a:rPr lang="en-US" dirty="0"/>
              <a:t>Que = that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Cómo</a:t>
            </a:r>
            <a:r>
              <a:rPr lang="en-US" dirty="0"/>
              <a:t> = How</a:t>
            </a:r>
          </a:p>
          <a:p>
            <a:r>
              <a:rPr lang="en-US" dirty="0"/>
              <a:t>Como = like / as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9698" y="734096"/>
            <a:ext cx="6015507" cy="6027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Cuál</a:t>
            </a:r>
            <a:r>
              <a:rPr lang="en-US" dirty="0"/>
              <a:t> =  Which?</a:t>
            </a:r>
          </a:p>
          <a:p>
            <a:r>
              <a:rPr lang="en-US" dirty="0" err="1"/>
              <a:t>Cual</a:t>
            </a:r>
            <a:r>
              <a:rPr lang="en-US" dirty="0"/>
              <a:t> = relative pronoun (who, that, etc.)</a:t>
            </a:r>
          </a:p>
          <a:p>
            <a:endParaRPr lang="en-US" dirty="0"/>
          </a:p>
          <a:p>
            <a:r>
              <a:rPr lang="en-US" dirty="0" err="1"/>
              <a:t>Cuándo</a:t>
            </a:r>
            <a:r>
              <a:rPr lang="en-US" dirty="0"/>
              <a:t> = When?</a:t>
            </a:r>
          </a:p>
          <a:p>
            <a:r>
              <a:rPr lang="en-US" dirty="0" err="1"/>
              <a:t>Cuando</a:t>
            </a:r>
            <a:r>
              <a:rPr lang="en-US" dirty="0"/>
              <a:t> = when (but not in a question) (</a:t>
            </a:r>
            <a:r>
              <a:rPr lang="en-US" dirty="0" err="1"/>
              <a:t>cuando</a:t>
            </a:r>
            <a:r>
              <a:rPr lang="en-US" dirty="0"/>
              <a:t> era </a:t>
            </a:r>
            <a:r>
              <a:rPr lang="en-US" dirty="0" err="1"/>
              <a:t>niña</a:t>
            </a:r>
            <a:r>
              <a:rPr lang="en-US" dirty="0"/>
              <a:t>…)</a:t>
            </a:r>
          </a:p>
          <a:p>
            <a:endParaRPr lang="en-US" dirty="0"/>
          </a:p>
          <a:p>
            <a:r>
              <a:rPr lang="en-US" dirty="0" err="1"/>
              <a:t>Quién</a:t>
            </a:r>
            <a:r>
              <a:rPr lang="en-US" dirty="0"/>
              <a:t> = Who?</a:t>
            </a:r>
          </a:p>
          <a:p>
            <a:r>
              <a:rPr lang="en-US" dirty="0" err="1"/>
              <a:t>Quien</a:t>
            </a:r>
            <a:r>
              <a:rPr lang="en-US" dirty="0"/>
              <a:t> = relative pronoun (who) Ella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chica</a:t>
            </a:r>
            <a:r>
              <a:rPr lang="en-US" dirty="0"/>
              <a:t>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gana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premios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 err="1"/>
              <a:t>Cuánto</a:t>
            </a:r>
            <a:r>
              <a:rPr lang="en-US" dirty="0"/>
              <a:t> = How much / How many?</a:t>
            </a:r>
          </a:p>
          <a:p>
            <a:r>
              <a:rPr lang="en-US" dirty="0" err="1"/>
              <a:t>Cuanto</a:t>
            </a:r>
            <a:r>
              <a:rPr lang="en-US" dirty="0"/>
              <a:t> = as much as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pueda</a:t>
            </a:r>
            <a:r>
              <a:rPr lang="en-US" dirty="0"/>
              <a:t>) / as soon as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861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5212-1300-4B66-9C9E-1057DF07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expressions you need to know…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2C4CA-0604-4EBB-B243-1A628E0B8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To express a cause/effect relationship “due to” use:</a:t>
            </a:r>
          </a:p>
          <a:p>
            <a:pPr lvl="2"/>
            <a:r>
              <a:rPr lang="en-US" sz="2800" dirty="0" err="1"/>
              <a:t>Debido</a:t>
            </a:r>
            <a:r>
              <a:rPr lang="en-US" sz="2800" dirty="0"/>
              <a:t> a</a:t>
            </a:r>
          </a:p>
          <a:p>
            <a:pPr lvl="2"/>
            <a:r>
              <a:rPr lang="en-US" sz="2800" dirty="0" err="1"/>
              <a:t>Viene</a:t>
            </a:r>
            <a:r>
              <a:rPr lang="en-US" sz="2800" dirty="0"/>
              <a:t> de	</a:t>
            </a:r>
            <a:endParaRPr lang="en-US" sz="2800" dirty="0" smtClean="0"/>
          </a:p>
          <a:p>
            <a:pPr lvl="2"/>
            <a:r>
              <a:rPr lang="en-US" sz="2800" dirty="0" smtClean="0"/>
              <a:t>A causa de</a:t>
            </a:r>
            <a:r>
              <a:rPr lang="en-US" sz="2800" dirty="0"/>
              <a:t>		</a:t>
            </a:r>
            <a:r>
              <a:rPr lang="en-US" sz="2800" b="1" dirty="0">
                <a:solidFill>
                  <a:srgbClr val="FF0000"/>
                </a:solidFill>
              </a:rPr>
              <a:t>* “</a:t>
            </a:r>
            <a:r>
              <a:rPr lang="en-US" sz="2800" b="1" dirty="0" err="1">
                <a:solidFill>
                  <a:srgbClr val="FF0000"/>
                </a:solidFill>
              </a:rPr>
              <a:t>porque</a:t>
            </a:r>
            <a:r>
              <a:rPr lang="en-US" sz="2800" b="1" dirty="0">
                <a:solidFill>
                  <a:srgbClr val="FF0000"/>
                </a:solidFill>
              </a:rPr>
              <a:t> de” is NOT a thing…*</a:t>
            </a:r>
          </a:p>
          <a:p>
            <a:pPr lvl="2"/>
            <a:r>
              <a:rPr lang="en-US" sz="2800" dirty="0" err="1" smtClean="0"/>
              <a:t>Por</a:t>
            </a:r>
            <a:endParaRPr lang="en-US" sz="2800" dirty="0" smtClean="0"/>
          </a:p>
          <a:p>
            <a:pPr lvl="2"/>
            <a:endParaRPr lang="en-US" sz="2800" dirty="0"/>
          </a:p>
          <a:p>
            <a:r>
              <a:rPr lang="en-US" sz="3600" dirty="0"/>
              <a:t>2) To say that someone notices something</a:t>
            </a:r>
          </a:p>
          <a:p>
            <a:pPr lvl="2"/>
            <a:r>
              <a:rPr lang="en-US" sz="2800" dirty="0" smtClean="0"/>
              <a:t>“whatever noun” [IOP] </a:t>
            </a:r>
            <a:r>
              <a:rPr lang="en-US" sz="2800" dirty="0"/>
              <a:t>llama la </a:t>
            </a:r>
            <a:r>
              <a:rPr lang="en-US" sz="2800" dirty="0" err="1"/>
              <a:t>atención</a:t>
            </a:r>
            <a:endParaRPr lang="en-US" sz="2800" dirty="0"/>
          </a:p>
          <a:p>
            <a:pPr lvl="2"/>
            <a:r>
              <a:rPr lang="en-US" sz="2800" dirty="0" err="1"/>
              <a:t>Darse</a:t>
            </a:r>
            <a:r>
              <a:rPr lang="en-US" sz="2800" dirty="0"/>
              <a:t> </a:t>
            </a:r>
            <a:r>
              <a:rPr lang="en-US" sz="2800" dirty="0" err="1"/>
              <a:t>cuenta</a:t>
            </a:r>
            <a:r>
              <a:rPr lang="en-US" sz="2800" dirty="0"/>
              <a:t> de</a:t>
            </a:r>
          </a:p>
          <a:p>
            <a:pPr lvl="2"/>
            <a:r>
              <a:rPr lang="en-US" sz="2800" dirty="0" err="1"/>
              <a:t>Notar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49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Verbs that require the use of an IOP, but using the “personal a” clarifier is 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389417"/>
          </a:xfrm>
        </p:spPr>
        <p:txBody>
          <a:bodyPr>
            <a:normAutofit/>
          </a:bodyPr>
          <a:lstStyle/>
          <a:p>
            <a:r>
              <a:rPr lang="en-US" dirty="0" err="1" smtClean="0"/>
              <a:t>Enseñar</a:t>
            </a:r>
            <a:r>
              <a:rPr lang="en-US" dirty="0" smtClean="0"/>
              <a:t> (you teach something TO someone)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padres le </a:t>
            </a:r>
            <a:r>
              <a:rPr lang="en-US" dirty="0" err="1" smtClean="0"/>
              <a:t>enseñen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</a:t>
            </a:r>
            <a:r>
              <a:rPr lang="en-US" dirty="0" err="1" smtClean="0"/>
              <a:t>portarse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maestra</a:t>
            </a:r>
            <a:r>
              <a:rPr lang="en-US" dirty="0" smtClean="0"/>
              <a:t> les </a:t>
            </a:r>
            <a:r>
              <a:rPr lang="en-US" dirty="0" err="1" smtClean="0"/>
              <a:t>enseña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el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Mostrar</a:t>
            </a:r>
            <a:r>
              <a:rPr lang="en-US" dirty="0" smtClean="0"/>
              <a:t> (you show something TO someone)</a:t>
            </a:r>
          </a:p>
          <a:p>
            <a:pPr lvl="1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mostrar</a:t>
            </a:r>
            <a:r>
              <a:rPr lang="en-US" dirty="0" smtClean="0"/>
              <a:t> la </a:t>
            </a:r>
            <a:r>
              <a:rPr lang="en-US" dirty="0" err="1" smtClean="0"/>
              <a:t>presentación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mostrarles</a:t>
            </a:r>
            <a:r>
              <a:rPr lang="en-US" dirty="0" smtClean="0"/>
              <a:t> (a </a:t>
            </a:r>
            <a:r>
              <a:rPr lang="en-US" dirty="0" err="1" smtClean="0"/>
              <a:t>Uds</a:t>
            </a:r>
            <a:r>
              <a:rPr lang="en-US" dirty="0" smtClean="0"/>
              <a:t>.) la </a:t>
            </a:r>
            <a:r>
              <a:rPr lang="en-US" dirty="0" err="1" smtClean="0"/>
              <a:t>diferencia</a:t>
            </a:r>
            <a:r>
              <a:rPr lang="en-US" dirty="0" smtClean="0"/>
              <a:t> entre un DOP y un IOP</a:t>
            </a:r>
          </a:p>
          <a:p>
            <a:r>
              <a:rPr lang="en-US" dirty="0" err="1" smtClean="0"/>
              <a:t>Decir</a:t>
            </a:r>
            <a:r>
              <a:rPr lang="en-US" dirty="0" smtClean="0"/>
              <a:t> (you say something TO someone)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lo </a:t>
            </a:r>
            <a:r>
              <a:rPr lang="en-US" dirty="0" err="1" smtClean="0"/>
              <a:t>digo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decir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/>
              <a:t> </a:t>
            </a:r>
            <a:r>
              <a:rPr lang="en-US" dirty="0" smtClean="0"/>
              <a:t>(a </a:t>
            </a:r>
            <a:r>
              <a:rPr lang="en-US" dirty="0" err="1" smtClean="0"/>
              <a:t>ellos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Hablar</a:t>
            </a:r>
            <a:r>
              <a:rPr lang="en-US" dirty="0" smtClean="0"/>
              <a:t> (you talk TO someone)</a:t>
            </a:r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hablar</a:t>
            </a:r>
            <a:r>
              <a:rPr lang="en-US" dirty="0" smtClean="0"/>
              <a:t> hoy (a la Sra. Stewart)</a:t>
            </a:r>
          </a:p>
          <a:p>
            <a:pPr lvl="1"/>
            <a:r>
              <a:rPr lang="en-US" dirty="0" smtClean="0"/>
              <a:t>Sr. Sanford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hablar</a:t>
            </a:r>
            <a:r>
              <a:rPr lang="en-US" dirty="0" smtClean="0"/>
              <a:t> de Hawk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0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Verbs where the Direct Object is a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389417"/>
          </a:xfrm>
        </p:spPr>
        <p:txBody>
          <a:bodyPr>
            <a:normAutofit/>
          </a:bodyPr>
          <a:lstStyle/>
          <a:p>
            <a:r>
              <a:rPr lang="en-US" dirty="0" err="1" smtClean="0"/>
              <a:t>Regañar</a:t>
            </a:r>
            <a:r>
              <a:rPr lang="en-US" dirty="0" smtClean="0"/>
              <a:t> (to scold/chide)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padres </a:t>
            </a:r>
            <a:r>
              <a:rPr lang="en-US" dirty="0" err="1" smtClean="0"/>
              <a:t>regañen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cometen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 Sra. Bowers </a:t>
            </a:r>
            <a:r>
              <a:rPr lang="en-US" dirty="0" err="1" smtClean="0"/>
              <a:t>regañó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del 3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portarse</a:t>
            </a:r>
            <a:r>
              <a:rPr lang="en-US" dirty="0" smtClean="0"/>
              <a:t> mal.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Cuidar</a:t>
            </a:r>
            <a:r>
              <a:rPr lang="en-US" dirty="0" smtClean="0"/>
              <a:t> (To care for)</a:t>
            </a:r>
          </a:p>
          <a:p>
            <a:pPr lvl="1"/>
            <a:r>
              <a:rPr lang="en-US" dirty="0" err="1" smtClean="0"/>
              <a:t>Cuido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padres no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casa.</a:t>
            </a:r>
          </a:p>
          <a:p>
            <a:pPr lvl="1"/>
            <a:r>
              <a:rPr lang="en-US" dirty="0" smtClean="0"/>
              <a:t>Marissa </a:t>
            </a:r>
            <a:r>
              <a:rPr lang="en-US" dirty="0" err="1" smtClean="0"/>
              <a:t>cuida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 el </a:t>
            </a:r>
            <a:r>
              <a:rPr lang="en-US" dirty="0" err="1" smtClean="0"/>
              <a:t>viernes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Educar</a:t>
            </a:r>
            <a:r>
              <a:rPr lang="en-US" dirty="0" smtClean="0"/>
              <a:t> (To educate)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educar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educar</a:t>
            </a:r>
            <a:r>
              <a:rPr lang="en-US" dirty="0" smtClean="0"/>
              <a:t> [a </a:t>
            </a:r>
            <a:r>
              <a:rPr lang="en-US" dirty="0" err="1" smtClean="0"/>
              <a:t>Uds</a:t>
            </a:r>
            <a:r>
              <a:rPr lang="en-US" dirty="0" smtClean="0"/>
              <a:t>.]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 hoy. </a:t>
            </a:r>
          </a:p>
        </p:txBody>
      </p:sp>
    </p:spTree>
    <p:extLst>
      <p:ext uri="{BB962C8B-B14F-4D97-AF65-F5344CB8AC3E}">
        <p14:creationId xmlns:p14="http://schemas.microsoft.com/office/powerpoint/2010/main" val="279957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55" y="365125"/>
            <a:ext cx="1161010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Could be a DOP or Could be an IOP…depends if you’re a </a:t>
            </a:r>
            <a:r>
              <a:rPr lang="en-US" dirty="0" err="1" smtClean="0"/>
              <a:t>leista</a:t>
            </a:r>
            <a:r>
              <a:rPr lang="en-US" dirty="0" smtClean="0"/>
              <a:t> (Spain) or a lo/</a:t>
            </a:r>
            <a:r>
              <a:rPr lang="en-US" dirty="0" err="1" smtClean="0"/>
              <a:t>laista</a:t>
            </a:r>
            <a:r>
              <a:rPr lang="en-US" dirty="0" smtClean="0"/>
              <a:t> (Latin Am).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Ayudar</a:t>
            </a:r>
            <a:endParaRPr lang="en-US" dirty="0" smtClean="0"/>
          </a:p>
          <a:p>
            <a:pPr lvl="1"/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ayudarles</a:t>
            </a:r>
            <a:r>
              <a:rPr lang="en-US" dirty="0" smtClean="0"/>
              <a:t> a las </a:t>
            </a:r>
            <a:r>
              <a:rPr lang="en-US" dirty="0" err="1" smtClean="0"/>
              <a:t>víctimas</a:t>
            </a:r>
            <a:r>
              <a:rPr lang="en-US" dirty="0" smtClean="0"/>
              <a:t> del </a:t>
            </a:r>
            <a:r>
              <a:rPr lang="en-US" dirty="0" err="1" smtClean="0"/>
              <a:t>hurucán</a:t>
            </a:r>
            <a:r>
              <a:rPr lang="en-US" dirty="0" smtClean="0"/>
              <a:t> Miguel</a:t>
            </a:r>
          </a:p>
          <a:p>
            <a:pPr lvl="1"/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ayudar</a:t>
            </a:r>
            <a:r>
              <a:rPr lang="en-US" dirty="0" smtClean="0"/>
              <a:t> a las </a:t>
            </a:r>
            <a:r>
              <a:rPr lang="en-US" dirty="0" err="1" smtClean="0"/>
              <a:t>víctimas</a:t>
            </a:r>
            <a:r>
              <a:rPr lang="en-US" dirty="0" smtClean="0"/>
              <a:t> del </a:t>
            </a:r>
            <a:r>
              <a:rPr lang="en-US" dirty="0" err="1"/>
              <a:t>hurucán</a:t>
            </a:r>
            <a:r>
              <a:rPr lang="en-US" dirty="0"/>
              <a:t> Miguel</a:t>
            </a:r>
          </a:p>
          <a:p>
            <a:endParaRPr lang="en-US" dirty="0" smtClean="0"/>
          </a:p>
          <a:p>
            <a:r>
              <a:rPr lang="en-US" dirty="0" smtClean="0"/>
              <a:t>Amar</a:t>
            </a:r>
          </a:p>
          <a:p>
            <a:pPr lvl="1"/>
            <a:r>
              <a:rPr lang="en-US" dirty="0" smtClean="0"/>
              <a:t>Marcela lo </a:t>
            </a:r>
            <a:r>
              <a:rPr lang="en-US" dirty="0" err="1" smtClean="0"/>
              <a:t>ama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Marcela le </a:t>
            </a:r>
            <a:r>
              <a:rPr lang="en-US" dirty="0" err="1" smtClean="0"/>
              <a:t>ama</a:t>
            </a:r>
            <a:r>
              <a:rPr lang="en-US" dirty="0" smtClean="0"/>
              <a:t> a Carlos.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7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1539</Words>
  <Application>Microsoft Office PowerPoint</Application>
  <PresentationFormat>Widescreen</PresentationFormat>
  <Paragraphs>221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Grammar mistakes that make Mrs. Pulido cringe in the depths of her soul…¡por el amor de Dios, dejen de cometerlos!</vt:lpstr>
      <vt:lpstr>Keep the consistency of subject</vt:lpstr>
      <vt:lpstr>The source material is there to help you!</vt:lpstr>
      <vt:lpstr>Acentos</vt:lpstr>
      <vt:lpstr>Question words vs. Non-question words</vt:lpstr>
      <vt:lpstr>Useful expressions you need to know…</vt:lpstr>
      <vt:lpstr>Verbs that require the use of an IOP, but using the “personal a” clarifier is optional</vt:lpstr>
      <vt:lpstr>Verbs where the Direct Object is a person</vt:lpstr>
      <vt:lpstr>Could be a DOP or Could be an IOP…depends if you’re a leista (Spain) or a lo/laista (Latin Am).</vt:lpstr>
      <vt:lpstr>Bien vs. Bueno(a) vs. Buen</vt:lpstr>
      <vt:lpstr>Other adjectives that can go BEFORE the noun they modify…</vt:lpstr>
      <vt:lpstr>Lo que  vs.  que  vs. qué</vt:lpstr>
      <vt:lpstr>Let’s talk about “Dejar”</vt:lpstr>
      <vt:lpstr>English Interference</vt:lpstr>
      <vt:lpstr>English Interference Cont…</vt:lpstr>
      <vt:lpstr>Gender Uncertainty</vt:lpstr>
      <vt:lpstr>Other general problems</vt:lpstr>
      <vt:lpstr>Words that are always singular!</vt:lpstr>
      <vt:lpstr>Tener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mistakes that make Mrs. Bowers cringe in the depths of her soul…¡por el amor de Dios, dejen de comitirlos!</dc:title>
  <dc:creator>Sarah Bowers</dc:creator>
  <cp:lastModifiedBy>Sarah Bowers</cp:lastModifiedBy>
  <cp:revision>26</cp:revision>
  <cp:lastPrinted>2018-10-17T11:37:34Z</cp:lastPrinted>
  <dcterms:created xsi:type="dcterms:W3CDTF">2015-09-15T10:05:30Z</dcterms:created>
  <dcterms:modified xsi:type="dcterms:W3CDTF">2018-10-18T11:56:53Z</dcterms:modified>
</cp:coreProperties>
</file>